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3"/>
  </p:notesMasterIdLst>
  <p:sldIdLst>
    <p:sldId id="256" r:id="rId2"/>
    <p:sldId id="269" r:id="rId3"/>
    <p:sldId id="286" r:id="rId4"/>
    <p:sldId id="287" r:id="rId5"/>
    <p:sldId id="288" r:id="rId6"/>
    <p:sldId id="295" r:id="rId7"/>
    <p:sldId id="289" r:id="rId8"/>
    <p:sldId id="296" r:id="rId9"/>
    <p:sldId id="290" r:id="rId10"/>
    <p:sldId id="297" r:id="rId11"/>
    <p:sldId id="299" r:id="rId12"/>
    <p:sldId id="291" r:id="rId13"/>
    <p:sldId id="293" r:id="rId14"/>
    <p:sldId id="292" r:id="rId15"/>
    <p:sldId id="257" r:id="rId16"/>
    <p:sldId id="259" r:id="rId17"/>
    <p:sldId id="298" r:id="rId18"/>
    <p:sldId id="260" r:id="rId19"/>
    <p:sldId id="270" r:id="rId20"/>
    <p:sldId id="271" r:id="rId21"/>
    <p:sldId id="272" r:id="rId22"/>
    <p:sldId id="261" r:id="rId23"/>
    <p:sldId id="273" r:id="rId24"/>
    <p:sldId id="274" r:id="rId25"/>
    <p:sldId id="275" r:id="rId26"/>
    <p:sldId id="262" r:id="rId27"/>
    <p:sldId id="277" r:id="rId28"/>
    <p:sldId id="278" r:id="rId29"/>
    <p:sldId id="263" r:id="rId30"/>
    <p:sldId id="281" r:id="rId31"/>
    <p:sldId id="279" r:id="rId32"/>
    <p:sldId id="280" r:id="rId33"/>
    <p:sldId id="264" r:id="rId34"/>
    <p:sldId id="265" r:id="rId35"/>
    <p:sldId id="282" r:id="rId36"/>
    <p:sldId id="284" r:id="rId37"/>
    <p:sldId id="283" r:id="rId38"/>
    <p:sldId id="266" r:id="rId39"/>
    <p:sldId id="267" r:id="rId40"/>
    <p:sldId id="268" r:id="rId41"/>
    <p:sldId id="28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454637-A291-4202-B0A5-BF4A600ECE59}" type="datetimeFigureOut">
              <a:rPr lang="en-US" smtClean="0"/>
              <a:pPr/>
              <a:t>7/29/2010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6C38CF-DACF-4622-80C9-CA9B6321D060}"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36</a:t>
            </a:fld>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39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6C38CF-DACF-4622-80C9-CA9B6321D060}" type="slidenum">
              <a:rPr lang="en-US" smtClean="0"/>
              <a:pPr/>
              <a:t>41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B6C38CF-DACF-4622-80C9-CA9B6321D06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A940183C-0020-4679-9716-3563C8B8EA7F}" type="datetimeFigureOut">
              <a:rPr lang="en-US" smtClean="0"/>
              <a:pPr/>
              <a:t>7/29/2010</a:t>
            </a:fld>
            <a:endParaRPr lang="en-US" dirty="0"/>
          </a:p>
        </p:txBody>
      </p:sp>
      <p:sp>
        <p:nvSpPr>
          <p:cNvPr id="17" name="Footer Placeholder 16"/>
          <p:cNvSpPr>
            <a:spLocks noGrp="1"/>
          </p:cNvSpPr>
          <p:nvPr>
            <p:ph type="ftr" sz="quarter" idx="11"/>
          </p:nvPr>
        </p:nvSpPr>
        <p:spPr>
          <a:xfrm>
            <a:off x="5410200" y="4205288"/>
            <a:ext cx="1295400" cy="457200"/>
          </a:xfrm>
        </p:spPr>
        <p:txBody>
          <a:bodyPr/>
          <a:lstStyle/>
          <a:p>
            <a:endParaRPr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34CBFC6-514D-471A-9BDF-4860C8ACB3C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A940183C-0020-4679-9716-3563C8B8EA7F}" type="datetimeFigureOut">
              <a:rPr lang="en-US" smtClean="0"/>
              <a:pPr/>
              <a:t>7/29/2010</a:t>
            </a:fld>
            <a:endParaRPr lang="en-US" dirty="0"/>
          </a:p>
        </p:txBody>
      </p:sp>
      <p:sp>
        <p:nvSpPr>
          <p:cNvPr id="27" name="Slide Number Placeholder 26"/>
          <p:cNvSpPr>
            <a:spLocks noGrp="1"/>
          </p:cNvSpPr>
          <p:nvPr>
            <p:ph type="sldNum" sz="quarter" idx="11"/>
          </p:nvPr>
        </p:nvSpPr>
        <p:spPr/>
        <p:txBody>
          <a:bodyPr rtlCol="0"/>
          <a:lstStyle/>
          <a:p>
            <a:fld id="{334CBFC6-514D-471A-9BDF-4860C8ACB3C6}" type="slidenum">
              <a:rPr lang="en-US" smtClean="0"/>
              <a:pPr/>
              <a:t>‹#›</a:t>
            </a:fld>
            <a:endParaRPr lang="en-US" dirty="0"/>
          </a:p>
        </p:txBody>
      </p:sp>
      <p:sp>
        <p:nvSpPr>
          <p:cNvPr id="28" name="Footer Placeholder 27"/>
          <p:cNvSpPr>
            <a:spLocks noGrp="1"/>
          </p:cNvSpPr>
          <p:nvPr>
            <p:ph type="ftr" sz="quarter" idx="12"/>
          </p:nvPr>
        </p:nvSpPr>
        <p:spPr/>
        <p:txBody>
          <a:bodyPr rtlCol="0"/>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A940183C-0020-4679-9716-3563C8B8EA7F}" type="datetimeFigureOut">
              <a:rPr lang="en-US" smtClean="0"/>
              <a:pPr/>
              <a:t>7/29/2010</a:t>
            </a:fld>
            <a:endParaRPr lang="en-US" dirty="0"/>
          </a:p>
        </p:txBody>
      </p:sp>
      <p:sp>
        <p:nvSpPr>
          <p:cNvPr id="4" name="Footer Placeholder 3"/>
          <p:cNvSpPr>
            <a:spLocks noGrp="1"/>
          </p:cNvSpPr>
          <p:nvPr>
            <p:ph type="ftr" sz="quarter" idx="11"/>
          </p:nvPr>
        </p:nvSpPr>
        <p:spPr>
          <a:xfrm>
            <a:off x="5257800" y="612648"/>
            <a:ext cx="1325880" cy="457200"/>
          </a:xfrm>
        </p:spPr>
        <p:txBody>
          <a:bodyPr/>
          <a:lstStyle/>
          <a:p>
            <a:endParaRPr lang="en-US" dirty="0"/>
          </a:p>
        </p:txBody>
      </p:sp>
      <p:sp>
        <p:nvSpPr>
          <p:cNvPr id="5" name="Slide Number Placeholder 4"/>
          <p:cNvSpPr>
            <a:spLocks noGrp="1"/>
          </p:cNvSpPr>
          <p:nvPr>
            <p:ph type="sldNum" sz="quarter" idx="12"/>
          </p:nvPr>
        </p:nvSpPr>
        <p:spPr>
          <a:xfrm>
            <a:off x="8174736" y="2272"/>
            <a:ext cx="762000" cy="365760"/>
          </a:xfrm>
        </p:spPr>
        <p:txBody>
          <a:bodyPr/>
          <a:lstStyle/>
          <a:p>
            <a:fld id="{334CBFC6-514D-471A-9BDF-4860C8ACB3C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40183C-0020-4679-9716-3563C8B8EA7F}" type="datetimeFigureOut">
              <a:rPr lang="en-US" smtClean="0"/>
              <a:pPr/>
              <a:t>7/29/2010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4CBFC6-514D-471A-9BDF-4860C8ACB3C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940183C-0020-4679-9716-3563C8B8EA7F}" type="datetimeFigureOut">
              <a:rPr lang="en-US" smtClean="0"/>
              <a:pPr/>
              <a:t>7/29/2010</a:t>
            </a:fld>
            <a:endParaRPr lang="en-US" dirty="0"/>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dirty="0"/>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34CBFC6-514D-471A-9BDF-4860C8ACB3C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09800"/>
            <a:ext cx="8458200" cy="1470025"/>
          </a:xfrm>
        </p:spPr>
        <p:txBody>
          <a:bodyPr>
            <a:normAutofit fontScale="90000"/>
          </a:bodyPr>
          <a:lstStyle/>
          <a:p>
            <a:pPr algn="ctr"/>
            <a:r>
              <a:rPr lang="en-US" dirty="0" smtClean="0"/>
              <a:t>Striving for Excellence in Teaching:</a:t>
            </a:r>
            <a:br>
              <a:rPr lang="en-US" dirty="0" smtClean="0"/>
            </a:br>
            <a:r>
              <a:rPr lang="en-US" sz="3100" dirty="0" smtClean="0"/>
              <a:t>A Case-Study of the Multi-Strategy Approach at the University of Washington</a:t>
            </a:r>
            <a:endParaRPr lang="en-US" sz="3100" dirty="0"/>
          </a:p>
        </p:txBody>
      </p:sp>
      <p:sp>
        <p:nvSpPr>
          <p:cNvPr id="3" name="Subtitle 2"/>
          <p:cNvSpPr>
            <a:spLocks noGrp="1"/>
          </p:cNvSpPr>
          <p:nvPr>
            <p:ph type="subTitle" idx="1"/>
          </p:nvPr>
        </p:nvSpPr>
        <p:spPr/>
        <p:txBody>
          <a:bodyPr>
            <a:normAutofit fontScale="85000" lnSpcReduction="10000"/>
          </a:bodyPr>
          <a:lstStyle/>
          <a:p>
            <a:r>
              <a:rPr lang="en-US" b="1" dirty="0" smtClean="0"/>
              <a:t>Tyler Blake Davis &amp; </a:t>
            </a:r>
            <a:r>
              <a:rPr lang="en-US" b="1" dirty="0" err="1" smtClean="0"/>
              <a:t>Ziad</a:t>
            </a:r>
            <a:r>
              <a:rPr lang="en-US" b="1" dirty="0" smtClean="0"/>
              <a:t> </a:t>
            </a:r>
            <a:r>
              <a:rPr lang="en-US" b="1" dirty="0" err="1" smtClean="0"/>
              <a:t>Zaghrout</a:t>
            </a:r>
            <a:endParaRPr lang="en-US" b="1" dirty="0" smtClean="0"/>
          </a:p>
          <a:p>
            <a:endParaRPr lang="en-US" dirty="0" smtClean="0"/>
          </a:p>
          <a:p>
            <a:r>
              <a:rPr lang="en-US" dirty="0" smtClean="0"/>
              <a:t>PhD Students</a:t>
            </a:r>
          </a:p>
          <a:p>
            <a:r>
              <a:rPr lang="en-US" dirty="0" smtClean="0"/>
              <a:t>Evans School of Public Affairs</a:t>
            </a:r>
          </a:p>
          <a:p>
            <a:r>
              <a:rPr lang="en-US" dirty="0" smtClean="0"/>
              <a:t>University of Washington</a:t>
            </a:r>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Context: </a:t>
            </a:r>
            <a:endParaRPr lang="en-US" dirty="0"/>
          </a:p>
        </p:txBody>
      </p:sp>
      <p:sp>
        <p:nvSpPr>
          <p:cNvPr id="3" name="Content Placeholder 2"/>
          <p:cNvSpPr>
            <a:spLocks noGrp="1"/>
          </p:cNvSpPr>
          <p:nvPr>
            <p:ph idx="1"/>
          </p:nvPr>
        </p:nvSpPr>
        <p:spPr/>
        <p:txBody>
          <a:bodyPr>
            <a:normAutofit/>
          </a:bodyPr>
          <a:lstStyle/>
          <a:p>
            <a:pPr>
              <a:buNone/>
            </a:pPr>
            <a:r>
              <a:rPr lang="en-US" sz="2400" b="1" dirty="0" smtClean="0"/>
              <a:t>External Validity?</a:t>
            </a:r>
          </a:p>
          <a:p>
            <a:pPr>
              <a:buNone/>
            </a:pPr>
            <a:endParaRPr lang="en-US" sz="2400" dirty="0" smtClean="0"/>
          </a:p>
          <a:p>
            <a:pPr>
              <a:buFont typeface="Wingdings" pitchFamily="2" charset="2"/>
              <a:buChar char="ü"/>
            </a:pPr>
            <a:r>
              <a:rPr lang="en-US" sz="2400" dirty="0" smtClean="0"/>
              <a:t>The UW has many resources for research agendas</a:t>
            </a:r>
          </a:p>
          <a:p>
            <a:pPr>
              <a:buFont typeface="Wingdings" pitchFamily="2" charset="2"/>
              <a:buChar char="ü"/>
            </a:pPr>
            <a:endParaRPr lang="en-US" sz="2400" dirty="0" smtClean="0"/>
          </a:p>
          <a:p>
            <a:pPr>
              <a:buFont typeface="Wingdings" pitchFamily="2" charset="2"/>
              <a:buChar char="ü"/>
            </a:pPr>
            <a:r>
              <a:rPr lang="en-US" sz="2400" dirty="0" smtClean="0"/>
              <a:t>Research advantages may not imply teaching advantages</a:t>
            </a:r>
          </a:p>
          <a:p>
            <a:pPr>
              <a:buFont typeface="Wingdings" pitchFamily="2" charset="2"/>
              <a:buChar char="ü"/>
            </a:pPr>
            <a:endParaRPr lang="en-US" sz="2400" dirty="0" smtClean="0"/>
          </a:p>
          <a:p>
            <a:pPr>
              <a:buFont typeface="Wingdings" pitchFamily="2" charset="2"/>
              <a:buChar char="ü"/>
            </a:pPr>
            <a:r>
              <a:rPr lang="en-US" sz="2400" dirty="0" smtClean="0"/>
              <a:t>To address these challenges the UW has created institutions with mechanisms for improving teaching</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295400"/>
          </a:xfrm>
        </p:spPr>
        <p:txBody>
          <a:bodyPr/>
          <a:lstStyle/>
          <a:p>
            <a:r>
              <a:rPr lang="en-US" dirty="0" smtClean="0"/>
              <a:t>III. Context</a:t>
            </a:r>
            <a:endParaRPr lang="en-US" dirty="0"/>
          </a:p>
        </p:txBody>
      </p:sp>
      <p:sp>
        <p:nvSpPr>
          <p:cNvPr id="3" name="Content Placeholder 2"/>
          <p:cNvSpPr>
            <a:spLocks noGrp="1"/>
          </p:cNvSpPr>
          <p:nvPr>
            <p:ph idx="1"/>
          </p:nvPr>
        </p:nvSpPr>
        <p:spPr>
          <a:xfrm>
            <a:off x="457200" y="1981200"/>
            <a:ext cx="8229600" cy="4593336"/>
          </a:xfrm>
        </p:spPr>
        <p:txBody>
          <a:bodyPr>
            <a:normAutofit lnSpcReduction="10000"/>
          </a:bodyPr>
          <a:lstStyle/>
          <a:p>
            <a:pPr>
              <a:buNone/>
            </a:pPr>
            <a:r>
              <a:rPr lang="en-US" sz="2600" dirty="0" smtClean="0">
                <a:solidFill>
                  <a:srgbClr val="FF0000"/>
                </a:solidFill>
              </a:rPr>
              <a:t>Voluntary</a:t>
            </a:r>
            <a:r>
              <a:rPr lang="en-US" sz="2600" dirty="0" smtClean="0"/>
              <a:t> and </a:t>
            </a:r>
            <a:r>
              <a:rPr lang="en-US" sz="2600" dirty="0" smtClean="0">
                <a:solidFill>
                  <a:srgbClr val="FF0000"/>
                </a:solidFill>
              </a:rPr>
              <a:t>mandatory</a:t>
            </a:r>
            <a:r>
              <a:rPr lang="en-US" sz="2600" dirty="0" smtClean="0"/>
              <a:t> review of instruction</a:t>
            </a:r>
          </a:p>
          <a:p>
            <a:pPr>
              <a:buNone/>
            </a:pPr>
            <a:endParaRPr lang="en-US" sz="2600" dirty="0" smtClean="0"/>
          </a:p>
          <a:p>
            <a:pPr marL="624078" lvl="0" indent="-514350">
              <a:buFont typeface="+mj-lt"/>
              <a:buAutoNum type="arabicPeriod"/>
            </a:pPr>
            <a:r>
              <a:rPr lang="en-US" sz="2600" dirty="0" smtClean="0"/>
              <a:t>Professional Teaching Improvement Consultation (voluntary) conducted by the UW Center for Instructional Development and Research (</a:t>
            </a:r>
            <a:r>
              <a:rPr lang="en-US" sz="2600" b="1" dirty="0" smtClean="0"/>
              <a:t>CIDR</a:t>
            </a:r>
            <a:r>
              <a:rPr lang="en-US" sz="2600" dirty="0" smtClean="0"/>
              <a:t>).</a:t>
            </a:r>
          </a:p>
          <a:p>
            <a:pPr marL="624078" lvl="0" indent="-514350">
              <a:buFont typeface="+mj-lt"/>
              <a:buAutoNum type="arabicPeriod"/>
            </a:pPr>
            <a:endParaRPr lang="en-US" sz="2600" dirty="0" smtClean="0"/>
          </a:p>
          <a:p>
            <a:pPr marL="624078" lvl="0" indent="-514350">
              <a:buFont typeface="+mj-lt"/>
              <a:buAutoNum type="arabicPeriod"/>
            </a:pPr>
            <a:r>
              <a:rPr lang="en-US" sz="2600" dirty="0" smtClean="0"/>
              <a:t>Professional Evaluations (voluntary) conducted by the UW </a:t>
            </a:r>
            <a:r>
              <a:rPr lang="en-US" sz="2600" b="1" dirty="0" smtClean="0"/>
              <a:t>Teaching Academy</a:t>
            </a:r>
            <a:r>
              <a:rPr lang="en-US" sz="2600" dirty="0" smtClean="0"/>
              <a:t>.</a:t>
            </a:r>
          </a:p>
          <a:p>
            <a:pPr marL="624078" lvl="0" indent="-514350">
              <a:buFont typeface="+mj-lt"/>
              <a:buAutoNum type="arabicPeriod"/>
            </a:pPr>
            <a:endParaRPr lang="en-US" sz="2600" dirty="0" smtClean="0"/>
          </a:p>
          <a:p>
            <a:pPr marL="624078" lvl="0" indent="-514350">
              <a:buFont typeface="+mj-lt"/>
              <a:buAutoNum type="arabicPeriod"/>
            </a:pPr>
            <a:r>
              <a:rPr lang="en-US" sz="2600" dirty="0" smtClean="0"/>
              <a:t>Student Evaluations (mandatory) conducted by the UW Office of Educational Assessment (</a:t>
            </a:r>
            <a:r>
              <a:rPr lang="en-US" sz="2600" b="1" dirty="0" smtClean="0"/>
              <a:t>OEA</a:t>
            </a:r>
            <a:r>
              <a:rPr lang="en-US" sz="2600" dirty="0" smtClean="0"/>
              <a:t>).</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Research Design:</a:t>
            </a: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sz="2400" dirty="0" smtClean="0"/>
              <a:t>Our </a:t>
            </a:r>
            <a:r>
              <a:rPr lang="en-US" sz="2400" u="sng" dirty="0" smtClean="0"/>
              <a:t>research goal </a:t>
            </a:r>
            <a:r>
              <a:rPr lang="en-US" sz="2400" dirty="0" smtClean="0"/>
              <a:t>is to identify types of institutionalized mechanisms within the UW and to explore how those are used. </a:t>
            </a:r>
          </a:p>
          <a:p>
            <a:pPr>
              <a:buNone/>
            </a:pPr>
            <a:endParaRPr lang="en-US" sz="2400" dirty="0" smtClean="0"/>
          </a:p>
          <a:p>
            <a:pPr>
              <a:buFont typeface="Wingdings" pitchFamily="2" charset="2"/>
              <a:buChar char="v"/>
            </a:pPr>
            <a:r>
              <a:rPr lang="en-US" sz="2400" dirty="0" smtClean="0"/>
              <a:t>Our conceptual </a:t>
            </a:r>
            <a:r>
              <a:rPr lang="en-US" sz="2400" u="sng" dirty="0" smtClean="0"/>
              <a:t>research question </a:t>
            </a:r>
            <a:r>
              <a:rPr lang="en-US" sz="2400" dirty="0" smtClean="0"/>
              <a:t>is: </a:t>
            </a:r>
            <a:r>
              <a:rPr lang="en-US" sz="2400" dirty="0" smtClean="0">
                <a:solidFill>
                  <a:srgbClr val="FF0000"/>
                </a:solidFill>
              </a:rPr>
              <a:t>How does the University of Washington promote excellence in teaching? </a:t>
            </a:r>
          </a:p>
          <a:p>
            <a:pPr>
              <a:buNone/>
            </a:pPr>
            <a:r>
              <a:rPr lang="en-US" sz="2000" dirty="0" smtClean="0"/>
              <a:t> </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Research Design: </a:t>
            </a:r>
            <a:endParaRPr lang="en-US" dirty="0"/>
          </a:p>
        </p:txBody>
      </p:sp>
      <p:sp>
        <p:nvSpPr>
          <p:cNvPr id="3" name="Content Placeholder 2"/>
          <p:cNvSpPr>
            <a:spLocks noGrp="1"/>
          </p:cNvSpPr>
          <p:nvPr>
            <p:ph idx="1"/>
          </p:nvPr>
        </p:nvSpPr>
        <p:spPr/>
        <p:txBody>
          <a:bodyPr>
            <a:normAutofit/>
          </a:bodyPr>
          <a:lstStyle/>
          <a:p>
            <a:pPr>
              <a:buNone/>
            </a:pPr>
            <a:r>
              <a:rPr lang="en-US" sz="2400" u="sng" dirty="0" smtClean="0"/>
              <a:t>Systematized research questions:</a:t>
            </a:r>
          </a:p>
          <a:p>
            <a:pPr>
              <a:buNone/>
            </a:pPr>
            <a:endParaRPr lang="en-US" sz="2400" dirty="0" smtClean="0"/>
          </a:p>
          <a:p>
            <a:pPr marL="624078" indent="-514350">
              <a:buFont typeface="+mj-lt"/>
              <a:buAutoNum type="alphaLcParenR"/>
            </a:pPr>
            <a:r>
              <a:rPr lang="en-US" sz="2400" dirty="0" smtClean="0"/>
              <a:t>What mechanisms does the UW provide for evaluating teaching that may be replicated? </a:t>
            </a:r>
          </a:p>
          <a:p>
            <a:pPr marL="624078" indent="-514350">
              <a:buNone/>
            </a:pPr>
            <a:endParaRPr lang="en-US" sz="2400" dirty="0" smtClean="0"/>
          </a:p>
          <a:p>
            <a:pPr marL="624078" indent="-514350">
              <a:buFont typeface="+mj-lt"/>
              <a:buAutoNum type="alphaLcParenR"/>
            </a:pPr>
            <a:r>
              <a:rPr lang="en-US" sz="2400" dirty="0" smtClean="0"/>
              <a:t>In what replicable way does the UW use the data from the mechanisms to improve teaching?</a:t>
            </a: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Research Methods:</a:t>
            </a:r>
            <a:endParaRPr lang="en-US" dirty="0"/>
          </a:p>
        </p:txBody>
      </p:sp>
      <p:sp>
        <p:nvSpPr>
          <p:cNvPr id="3" name="Content Placeholder 2"/>
          <p:cNvSpPr>
            <a:spLocks noGrp="1"/>
          </p:cNvSpPr>
          <p:nvPr>
            <p:ph idx="1"/>
          </p:nvPr>
        </p:nvSpPr>
        <p:spPr/>
        <p:txBody>
          <a:bodyPr>
            <a:normAutofit/>
          </a:bodyPr>
          <a:lstStyle/>
          <a:p>
            <a:pPr marL="624078" indent="-514350">
              <a:buFont typeface="+mj-lt"/>
              <a:buAutoNum type="arabicPeriod"/>
            </a:pPr>
            <a:r>
              <a:rPr lang="en-US" sz="2400" dirty="0" smtClean="0"/>
              <a:t>Key informant interviews: targeted informant interviews with both participants and administrators</a:t>
            </a:r>
          </a:p>
          <a:p>
            <a:pPr marL="916686" lvl="1" indent="-514350"/>
            <a:r>
              <a:rPr lang="en-US" sz="2200" dirty="0" smtClean="0"/>
              <a:t>Background interviews</a:t>
            </a:r>
          </a:p>
          <a:p>
            <a:pPr marL="916686" lvl="1" indent="-514350"/>
            <a:r>
              <a:rPr lang="en-US" sz="2200" dirty="0" smtClean="0"/>
              <a:t>Semi-structured interviews</a:t>
            </a:r>
          </a:p>
          <a:p>
            <a:pPr marL="624078" indent="-514350">
              <a:buFont typeface="+mj-lt"/>
              <a:buAutoNum type="arabicPeriod"/>
            </a:pPr>
            <a:endParaRPr lang="en-US" sz="2400" dirty="0" smtClean="0"/>
          </a:p>
          <a:p>
            <a:pPr marL="624078" indent="-514350">
              <a:buFont typeface="+mj-lt"/>
              <a:buAutoNum type="arabicPeriod"/>
            </a:pPr>
            <a:r>
              <a:rPr lang="en-US" sz="2400" dirty="0" smtClean="0"/>
              <a:t>Review of public documents</a:t>
            </a:r>
          </a:p>
          <a:p>
            <a:pPr marL="916686" lvl="1" indent="-514350"/>
            <a:r>
              <a:rPr lang="en-US" sz="2200" dirty="0" smtClean="0"/>
              <a:t> Physical documents, reports</a:t>
            </a:r>
          </a:p>
          <a:p>
            <a:pPr marL="916686" lvl="1" indent="-514350"/>
            <a:r>
              <a:rPr lang="en-US" sz="2200" dirty="0" smtClean="0"/>
              <a:t>Web-pages, online resources</a:t>
            </a:r>
          </a:p>
          <a:p>
            <a:pPr marL="916686" lvl="1" indent="-514350">
              <a:buFont typeface="+mj-lt"/>
              <a:buAutoNum type="arabicPeriod"/>
            </a:pPr>
            <a:endParaRPr lang="en-US" sz="2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279136"/>
          </a:xfrm>
        </p:spPr>
        <p:txBody>
          <a:bodyPr>
            <a:normAutofit/>
          </a:bodyPr>
          <a:lstStyle/>
          <a:p>
            <a:pPr>
              <a:buNone/>
            </a:pPr>
            <a:r>
              <a:rPr lang="en-US" dirty="0" smtClean="0"/>
              <a:t>Teaching is a complex activity involving multiple intelligences</a:t>
            </a:r>
          </a:p>
          <a:p>
            <a:pPr>
              <a:buNone/>
            </a:pPr>
            <a:endParaRPr lang="en-US" dirty="0" smtClean="0"/>
          </a:p>
          <a:p>
            <a:pPr>
              <a:buNone/>
            </a:pPr>
            <a:endParaRPr lang="en-US" dirty="0" smtClean="0"/>
          </a:p>
          <a:p>
            <a:pPr>
              <a:buNone/>
            </a:pPr>
            <a:endParaRPr lang="en-US" dirty="0" smtClean="0"/>
          </a:p>
          <a:p>
            <a:pPr>
              <a:buNone/>
            </a:pPr>
            <a:r>
              <a:rPr lang="en-US" dirty="0" smtClean="0"/>
              <a:t>Necessitating multiple methods to assess teaching</a:t>
            </a:r>
          </a:p>
          <a:p>
            <a:pPr>
              <a:buNone/>
            </a:pPr>
            <a:endParaRPr lang="en-US" dirty="0" smtClean="0"/>
          </a:p>
          <a:p>
            <a:pPr>
              <a:buNone/>
            </a:pPr>
            <a:endParaRPr lang="en-US" dirty="0" smtClean="0"/>
          </a:p>
          <a:p>
            <a:pPr>
              <a:buNone/>
            </a:pPr>
            <a:endParaRPr lang="en-US" dirty="0" smtClean="0"/>
          </a:p>
          <a:p>
            <a:pPr>
              <a:buNone/>
            </a:pPr>
            <a:r>
              <a:rPr lang="en-US" dirty="0" smtClean="0"/>
              <a:t>Students’ perceptions comprise only one dimension  </a:t>
            </a:r>
          </a:p>
        </p:txBody>
      </p:sp>
      <p:cxnSp>
        <p:nvCxnSpPr>
          <p:cNvPr id="5" name="Straight Arrow Connector 4"/>
          <p:cNvCxnSpPr/>
          <p:nvPr/>
        </p:nvCxnSpPr>
        <p:spPr>
          <a:xfrm rot="5400000">
            <a:off x="3694905" y="2704306"/>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3772694" y="4761706"/>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447800"/>
            <a:ext cx="8229600" cy="5126736"/>
          </a:xfrm>
        </p:spPr>
        <p:txBody>
          <a:bodyPr/>
          <a:lstStyle/>
          <a:p>
            <a:pPr>
              <a:buNone/>
            </a:pPr>
            <a:r>
              <a:rPr lang="en-US" dirty="0" smtClean="0"/>
              <a:t>This holistic approach can be systematized into a source of data for evaluation of instruction </a:t>
            </a:r>
          </a:p>
          <a:p>
            <a:pPr>
              <a:buNone/>
            </a:pPr>
            <a:endParaRPr lang="en-US" dirty="0" smtClean="0"/>
          </a:p>
          <a:p>
            <a:pPr>
              <a:buNone/>
            </a:pPr>
            <a:endParaRPr lang="en-US" dirty="0" smtClean="0"/>
          </a:p>
          <a:p>
            <a:pPr>
              <a:buNone/>
            </a:pPr>
            <a:endParaRPr lang="en-US" dirty="0" smtClean="0"/>
          </a:p>
          <a:p>
            <a:pPr>
              <a:buNone/>
            </a:pPr>
            <a:r>
              <a:rPr lang="en-US" dirty="0" smtClean="0"/>
              <a:t> Each Dimension will become even more useful when considered in light of other sources. </a:t>
            </a:r>
            <a:endParaRPr lang="en-US" dirty="0"/>
          </a:p>
        </p:txBody>
      </p:sp>
      <p:cxnSp>
        <p:nvCxnSpPr>
          <p:cNvPr id="7" name="Straight Arrow Connector 6"/>
          <p:cNvCxnSpPr/>
          <p:nvPr/>
        </p:nvCxnSpPr>
        <p:spPr>
          <a:xfrm rot="5400000">
            <a:off x="3581400" y="30480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The Center for Instructional Development and Research (CIDR) at the University of Washington approach to improve instruction</a:t>
            </a:r>
            <a:endParaRPr lang="en-US" sz="2800" dirty="0"/>
          </a:p>
        </p:txBody>
      </p:sp>
      <p:pic>
        <p:nvPicPr>
          <p:cNvPr id="4" name="Content Placeholder 3" descr="Assessment of Teaching PIE Chart"/>
          <p:cNvPicPr>
            <a:picLocks noGrp="1"/>
          </p:cNvPicPr>
          <p:nvPr>
            <p:ph idx="1"/>
          </p:nvPr>
        </p:nvPicPr>
        <p:blipFill>
          <a:blip r:embed="rId3" cstate="print"/>
          <a:srcRect/>
          <a:stretch>
            <a:fillRect/>
          </a:stretch>
        </p:blipFill>
        <p:spPr bwMode="auto">
          <a:xfrm>
            <a:off x="1752600" y="2667000"/>
            <a:ext cx="5334000" cy="3733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6800"/>
          </a:xfrm>
        </p:spPr>
        <p:txBody>
          <a:bodyPr>
            <a:normAutofit fontScale="90000"/>
          </a:bodyPr>
          <a:lstStyle/>
          <a:p>
            <a:r>
              <a:rPr lang="en-US" dirty="0" smtClean="0"/>
              <a:t>V. Findings: Instructor Self-Assessment </a:t>
            </a:r>
            <a:endParaRPr lang="en-US" dirty="0"/>
          </a:p>
        </p:txBody>
      </p:sp>
      <p:sp>
        <p:nvSpPr>
          <p:cNvPr id="3" name="Content Placeholder 2"/>
          <p:cNvSpPr>
            <a:spLocks noGrp="1"/>
          </p:cNvSpPr>
          <p:nvPr>
            <p:ph idx="1"/>
          </p:nvPr>
        </p:nvSpPr>
        <p:spPr/>
        <p:txBody>
          <a:bodyPr/>
          <a:lstStyle/>
          <a:p>
            <a:pPr marL="624078" indent="-514350">
              <a:buNone/>
            </a:pPr>
            <a:r>
              <a:rPr lang="en-US" dirty="0" smtClean="0">
                <a:solidFill>
                  <a:srgbClr val="FF0000"/>
                </a:solidFill>
              </a:rPr>
              <a:t>a) Developing a Teaching Portfolio</a:t>
            </a:r>
          </a:p>
          <a:p>
            <a:pPr marL="624078" indent="-514350">
              <a:buNone/>
            </a:pPr>
            <a:endParaRPr lang="en-US" dirty="0" smtClean="0"/>
          </a:p>
          <a:p>
            <a:pPr marL="624078" indent="-514350">
              <a:buNone/>
            </a:pPr>
            <a:r>
              <a:rPr lang="en-US" sz="2400" i="1" dirty="0" smtClean="0"/>
              <a:t>A </a:t>
            </a:r>
            <a:r>
              <a:rPr lang="en-US" sz="2400" i="1" u="sng" dirty="0" smtClean="0"/>
              <a:t>teaching portfolio </a:t>
            </a:r>
            <a:r>
              <a:rPr lang="en-US" sz="2400" i="1" dirty="0" smtClean="0"/>
              <a:t>is a coherent set of material that represents an instructor’s </a:t>
            </a:r>
            <a:r>
              <a:rPr lang="en-US" sz="2400" i="1" u="sng" dirty="0" smtClean="0">
                <a:solidFill>
                  <a:schemeClr val="accent3"/>
                </a:solidFill>
              </a:rPr>
              <a:t>teaching practice </a:t>
            </a:r>
            <a:r>
              <a:rPr lang="en-US" sz="2400" i="1" dirty="0" smtClean="0"/>
              <a:t>as related to student learning.</a:t>
            </a:r>
          </a:p>
          <a:p>
            <a:pPr marL="624078" indent="-514350">
              <a:buNone/>
            </a:pPr>
            <a:endParaRPr lang="en-US" sz="2400" i="1" dirty="0" smtClean="0"/>
          </a:p>
          <a:p>
            <a:pPr marL="624078" indent="-514350">
              <a:buNone/>
            </a:pPr>
            <a:r>
              <a:rPr lang="en-US" sz="2400" i="1" dirty="0" smtClean="0"/>
              <a:t>Teaching Practice: extends beyond activities that go into teaching a course to include all activities that enrich student learning </a:t>
            </a:r>
          </a:p>
          <a:p>
            <a:pPr marL="624078" indent="-514350">
              <a:buNone/>
            </a:pPr>
            <a:endParaRPr lang="en-US" sz="2400" i="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Instructor Self-Assessment</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b) Reviewing a Video of their teaching</a:t>
            </a:r>
          </a:p>
          <a:p>
            <a:pPr>
              <a:buNone/>
            </a:pPr>
            <a:endParaRPr lang="en-US" dirty="0" smtClean="0"/>
          </a:p>
          <a:p>
            <a:pPr marL="624078" indent="-514350">
              <a:buFont typeface="+mj-lt"/>
              <a:buAutoNum type="arabicPeriod"/>
            </a:pPr>
            <a:r>
              <a:rPr lang="en-US" sz="2400" dirty="0" smtClean="0">
                <a:solidFill>
                  <a:schemeClr val="accent3"/>
                </a:solidFill>
              </a:rPr>
              <a:t>Microteaching</a:t>
            </a:r>
            <a:r>
              <a:rPr lang="en-US" sz="2400" dirty="0" smtClean="0"/>
              <a:t>: is a group process involving several instructors. In microteaching instructors view and discuss videotapes of each other giving 3-5 minute presentations.</a:t>
            </a:r>
          </a:p>
          <a:p>
            <a:pPr marL="624078" indent="-514350">
              <a:buFont typeface="+mj-lt"/>
              <a:buAutoNum type="arabicPeriod"/>
            </a:pPr>
            <a:endParaRPr lang="en-US" sz="2400" dirty="0" smtClean="0"/>
          </a:p>
          <a:p>
            <a:pPr marL="624078" indent="-514350">
              <a:buFont typeface="+mj-lt"/>
              <a:buAutoNum type="arabicPeriod"/>
            </a:pPr>
            <a:r>
              <a:rPr lang="en-US" sz="2400" dirty="0" smtClean="0">
                <a:solidFill>
                  <a:schemeClr val="accent3"/>
                </a:solidFill>
              </a:rPr>
              <a:t>Video-Critic</a:t>
            </a:r>
            <a:r>
              <a:rPr lang="en-US" sz="2400" dirty="0" smtClean="0"/>
              <a:t> :an instructor reviews a videotape of a class she/he is or has been teaching with a  consultant or colleague. </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Outline: </a:t>
            </a:r>
            <a:endParaRPr lang="en-US" u="sng" dirty="0"/>
          </a:p>
        </p:txBody>
      </p:sp>
      <p:sp>
        <p:nvSpPr>
          <p:cNvPr id="3" name="Content Placeholder 2"/>
          <p:cNvSpPr>
            <a:spLocks noGrp="1"/>
          </p:cNvSpPr>
          <p:nvPr>
            <p:ph idx="1"/>
          </p:nvPr>
        </p:nvSpPr>
        <p:spPr/>
        <p:txBody>
          <a:bodyPr>
            <a:normAutofit/>
          </a:bodyPr>
          <a:lstStyle/>
          <a:p>
            <a:pPr marL="681228" indent="-571500">
              <a:lnSpc>
                <a:spcPct val="150000"/>
              </a:lnSpc>
              <a:buFont typeface="+mj-lt"/>
              <a:buAutoNum type="romanUcPeriod"/>
            </a:pPr>
            <a:r>
              <a:rPr lang="en-US" dirty="0" smtClean="0"/>
              <a:t>Introduction</a:t>
            </a:r>
          </a:p>
          <a:p>
            <a:pPr marL="681228" indent="-571500">
              <a:lnSpc>
                <a:spcPct val="150000"/>
              </a:lnSpc>
              <a:buFont typeface="+mj-lt"/>
              <a:buAutoNum type="romanUcPeriod"/>
            </a:pPr>
            <a:r>
              <a:rPr lang="en-US" dirty="0" smtClean="0"/>
              <a:t>Theory and Research Agenda</a:t>
            </a:r>
          </a:p>
          <a:p>
            <a:pPr marL="681228" indent="-571500">
              <a:lnSpc>
                <a:spcPct val="150000"/>
              </a:lnSpc>
              <a:buFont typeface="+mj-lt"/>
              <a:buAutoNum type="romanUcPeriod"/>
            </a:pPr>
            <a:r>
              <a:rPr lang="en-US" dirty="0" smtClean="0"/>
              <a:t>Context and Validity</a:t>
            </a:r>
          </a:p>
          <a:p>
            <a:pPr marL="681228" indent="-571500">
              <a:lnSpc>
                <a:spcPct val="150000"/>
              </a:lnSpc>
              <a:buFont typeface="+mj-lt"/>
              <a:buAutoNum type="romanUcPeriod"/>
            </a:pPr>
            <a:r>
              <a:rPr lang="en-US" dirty="0" smtClean="0"/>
              <a:t>Research design &amp; methods</a:t>
            </a:r>
          </a:p>
          <a:p>
            <a:pPr marL="681228" indent="-571500">
              <a:lnSpc>
                <a:spcPct val="150000"/>
              </a:lnSpc>
              <a:buFont typeface="+mj-lt"/>
              <a:buAutoNum type="romanUcPeriod"/>
            </a:pPr>
            <a:r>
              <a:rPr lang="en-US" dirty="0" smtClean="0"/>
              <a:t>Findings</a:t>
            </a:r>
          </a:p>
          <a:p>
            <a:pPr marL="681228" indent="-571500">
              <a:lnSpc>
                <a:spcPct val="150000"/>
              </a:lnSpc>
              <a:buFont typeface="+mj-lt"/>
              <a:buAutoNum type="romanUcPeriod"/>
            </a:pPr>
            <a:r>
              <a:rPr lang="en-US" dirty="0" smtClean="0"/>
              <a:t>Conclusions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Instructor Self-Assessment</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c) Reviewing and Assessing academic courses</a:t>
            </a:r>
          </a:p>
          <a:p>
            <a:pPr>
              <a:buNone/>
            </a:pPr>
            <a:endParaRPr lang="en-US" dirty="0" smtClean="0"/>
          </a:p>
          <a:p>
            <a:pPr>
              <a:buNone/>
            </a:pPr>
            <a:r>
              <a:rPr lang="en-US" sz="2400" dirty="0" smtClean="0"/>
              <a:t>Assessment can take place at three stages of a course:</a:t>
            </a:r>
          </a:p>
          <a:p>
            <a:pPr marL="624078" indent="-514350">
              <a:buFont typeface="+mj-lt"/>
              <a:buAutoNum type="arabicPeriod"/>
            </a:pPr>
            <a:r>
              <a:rPr lang="en-US" sz="2400" dirty="0" smtClean="0"/>
              <a:t>while an instructor designs his/her course</a:t>
            </a:r>
          </a:p>
          <a:p>
            <a:pPr marL="624078" indent="-514350">
              <a:buFont typeface="+mj-lt"/>
              <a:buAutoNum type="arabicPeriod"/>
            </a:pPr>
            <a:r>
              <a:rPr lang="en-US" sz="2400" dirty="0" smtClean="0"/>
              <a:t>during the course</a:t>
            </a:r>
          </a:p>
          <a:p>
            <a:pPr marL="624078" indent="-514350">
              <a:buFont typeface="+mj-lt"/>
              <a:buAutoNum type="arabicPeriod"/>
            </a:pPr>
            <a:r>
              <a:rPr lang="en-US" sz="2400" dirty="0" smtClean="0"/>
              <a:t>at the completion of the course</a:t>
            </a:r>
          </a:p>
          <a:p>
            <a:pPr>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Instructor Self-Assessment</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d) Faculty fellows program</a:t>
            </a:r>
          </a:p>
          <a:p>
            <a:pPr>
              <a:buNone/>
            </a:pPr>
            <a:endParaRPr lang="en-US" dirty="0" smtClean="0"/>
          </a:p>
          <a:p>
            <a:pPr>
              <a:buFont typeface="Wingdings" pitchFamily="2" charset="2"/>
              <a:buChar char="q"/>
            </a:pPr>
            <a:r>
              <a:rPr lang="en-US" sz="2400" dirty="0" smtClean="0"/>
              <a:t>Program is a week-long retreat for new faculty and is guided by senior faculty. </a:t>
            </a:r>
          </a:p>
          <a:p>
            <a:pPr>
              <a:buFont typeface="Wingdings" pitchFamily="2" charset="2"/>
              <a:buChar char="q"/>
            </a:pPr>
            <a:endParaRPr lang="en-US" sz="2400" dirty="0" smtClean="0"/>
          </a:p>
          <a:p>
            <a:pPr>
              <a:buFont typeface="Wingdings" pitchFamily="2" charset="2"/>
              <a:buChar char="q"/>
            </a:pPr>
            <a:r>
              <a:rPr lang="en-US" sz="2400" dirty="0" smtClean="0"/>
              <a:t>It includes the preparation of mock lessons which forces participants to reflect upon their strengths and objectives. </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Perceptions</a:t>
            </a:r>
            <a:endParaRPr lang="en-US" dirty="0"/>
          </a:p>
        </p:txBody>
      </p:sp>
      <p:sp>
        <p:nvSpPr>
          <p:cNvPr id="3" name="Content Placeholder 2"/>
          <p:cNvSpPr>
            <a:spLocks noGrp="1"/>
          </p:cNvSpPr>
          <p:nvPr>
            <p:ph idx="1"/>
          </p:nvPr>
        </p:nvSpPr>
        <p:spPr/>
        <p:txBody>
          <a:bodyPr/>
          <a:lstStyle/>
          <a:p>
            <a:pPr marL="624078" lvl="0" indent="-514350">
              <a:buFont typeface="Georgia"/>
              <a:buAutoNum type="alphaLcParenR"/>
            </a:pPr>
            <a:r>
              <a:rPr lang="en-US" dirty="0" smtClean="0">
                <a:solidFill>
                  <a:srgbClr val="FF0000"/>
                </a:solidFill>
              </a:rPr>
              <a:t>Discussing Students’ Ratings (</a:t>
            </a:r>
            <a:r>
              <a:rPr lang="en-US" i="1" dirty="0" smtClean="0">
                <a:solidFill>
                  <a:srgbClr val="FF0000"/>
                </a:solidFill>
              </a:rPr>
              <a:t>confidential time series analysis</a:t>
            </a:r>
            <a:r>
              <a:rPr lang="en-US" dirty="0" smtClean="0">
                <a:solidFill>
                  <a:srgbClr val="FF0000"/>
                </a:solidFill>
              </a:rPr>
              <a:t>)</a:t>
            </a:r>
          </a:p>
          <a:p>
            <a:pPr marL="624078" lvl="0" indent="-514350">
              <a:buNone/>
            </a:pPr>
            <a:endParaRPr lang="en-US" dirty="0" smtClean="0"/>
          </a:p>
          <a:p>
            <a:pPr marL="624078" indent="-514350">
              <a:buFont typeface="Wingdings" pitchFamily="2" charset="2"/>
              <a:buChar char="q"/>
            </a:pPr>
            <a:r>
              <a:rPr lang="en-US" sz="2400" dirty="0" smtClean="0"/>
              <a:t>identify patterns and themes</a:t>
            </a:r>
          </a:p>
          <a:p>
            <a:pPr marL="624078" indent="-514350">
              <a:buFont typeface="Wingdings" pitchFamily="2" charset="2"/>
              <a:buChar char="q"/>
            </a:pPr>
            <a:r>
              <a:rPr lang="en-US" sz="2400" dirty="0" smtClean="0"/>
              <a:t>distinguish between student comments </a:t>
            </a:r>
          </a:p>
          <a:p>
            <a:pPr marL="624078" indent="-514350">
              <a:buFont typeface="Wingdings" pitchFamily="2" charset="2"/>
              <a:buChar char="q"/>
            </a:pPr>
            <a:r>
              <a:rPr lang="en-US" sz="2400" dirty="0" smtClean="0"/>
              <a:t>offering perspective on the effectiveness of changes made</a:t>
            </a:r>
          </a:p>
          <a:p>
            <a:pPr marL="624078" indent="-514350">
              <a:buFont typeface="Wingdings" pitchFamily="2" charset="2"/>
              <a:buChar char="q"/>
            </a:pPr>
            <a:r>
              <a:rPr lang="en-US" sz="2400" dirty="0" smtClean="0"/>
              <a:t>compare median scores </a:t>
            </a:r>
          </a:p>
          <a:p>
            <a:pPr marL="624078" indent="-514350">
              <a:buFont typeface="Wingdings" pitchFamily="2" charset="2"/>
              <a:buChar char="q"/>
            </a:pPr>
            <a:endParaRPr lang="en-US" dirty="0" smtClean="0"/>
          </a:p>
          <a:p>
            <a:pPr marL="624078" indent="-514350">
              <a:buNone/>
            </a:pPr>
            <a:endParaRPr lang="en-US" dirty="0" smtClean="0"/>
          </a:p>
          <a:p>
            <a:pPr marL="624078" indent="-514350">
              <a:buNone/>
            </a:pPr>
            <a:endParaRPr lang="en-US" dirty="0" smtClean="0"/>
          </a:p>
          <a:p>
            <a:pPr marL="624078" indent="-514350">
              <a:buAutoNum type="alphaLcParenR"/>
            </a:pPr>
            <a:endParaRPr lang="en-US" dirty="0" smtClean="0"/>
          </a:p>
          <a:p>
            <a:pPr marL="624078" indent="-514350">
              <a:buAutoNum type="alphaLcParenR"/>
            </a:pPr>
            <a:endParaRPr lang="en-US" dirty="0" smtClean="0"/>
          </a:p>
          <a:p>
            <a:pPr marL="624078" indent="-514350">
              <a:buAutoNum type="alphaLcParenR"/>
            </a:pPr>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Perceptions</a:t>
            </a:r>
            <a:endParaRPr lang="en-US" dirty="0"/>
          </a:p>
        </p:txBody>
      </p:sp>
      <p:sp>
        <p:nvSpPr>
          <p:cNvPr id="3" name="Content Placeholder 2"/>
          <p:cNvSpPr>
            <a:spLocks noGrp="1"/>
          </p:cNvSpPr>
          <p:nvPr>
            <p:ph idx="1"/>
          </p:nvPr>
        </p:nvSpPr>
        <p:spPr/>
        <p:txBody>
          <a:bodyPr>
            <a:normAutofit/>
          </a:bodyPr>
          <a:lstStyle/>
          <a:p>
            <a:pPr>
              <a:buNone/>
            </a:pPr>
            <a:r>
              <a:rPr lang="en-US" dirty="0" smtClean="0"/>
              <a:t>b) </a:t>
            </a:r>
            <a:r>
              <a:rPr lang="en-US" dirty="0" smtClean="0">
                <a:solidFill>
                  <a:srgbClr val="FF0000"/>
                </a:solidFill>
              </a:rPr>
              <a:t>Designing a Customized form for collecting students’ feedback</a:t>
            </a:r>
          </a:p>
          <a:p>
            <a:pPr>
              <a:buNone/>
            </a:pPr>
            <a:endParaRPr lang="en-US" dirty="0" smtClean="0"/>
          </a:p>
          <a:p>
            <a:pPr>
              <a:buFont typeface="Wingdings" pitchFamily="2" charset="2"/>
              <a:buChar char="q"/>
            </a:pPr>
            <a:r>
              <a:rPr lang="en-US" sz="2400" dirty="0" smtClean="0"/>
              <a:t>collecting in-class written feedback, getting feedback online, and using classroom assessment techniques. </a:t>
            </a:r>
          </a:p>
          <a:p>
            <a:pPr>
              <a:buFont typeface="Wingdings" pitchFamily="2" charset="2"/>
              <a:buChar char="q"/>
            </a:pPr>
            <a:endParaRPr lang="en-US" sz="2400" dirty="0" smtClean="0"/>
          </a:p>
          <a:p>
            <a:pPr>
              <a:buFont typeface="Wingdings" pitchFamily="2" charset="2"/>
              <a:buChar char="q"/>
            </a:pPr>
            <a:r>
              <a:rPr lang="en-US" sz="2400" dirty="0" smtClean="0"/>
              <a:t> to inform decisions about </a:t>
            </a:r>
            <a:r>
              <a:rPr lang="en-US" sz="2400" u="sng" dirty="0" smtClean="0"/>
              <a:t>what to address in subsequent class sessions</a:t>
            </a:r>
            <a:r>
              <a:rPr lang="en-US" sz="2400" dirty="0" smtClean="0"/>
              <a:t>, </a:t>
            </a:r>
            <a:r>
              <a:rPr lang="en-US" sz="2400" u="sng" dirty="0" smtClean="0"/>
              <a:t>see how students are experiencing the course</a:t>
            </a:r>
            <a:r>
              <a:rPr lang="en-US" sz="2400" dirty="0" smtClean="0"/>
              <a:t>, and to </a:t>
            </a:r>
            <a:r>
              <a:rPr lang="en-US" sz="2400" u="sng" dirty="0" smtClean="0"/>
              <a:t>help students judge their own progress in learning the course material </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Perceptions</a:t>
            </a:r>
            <a:endParaRPr lang="en-US" dirty="0"/>
          </a:p>
        </p:txBody>
      </p:sp>
      <p:sp>
        <p:nvSpPr>
          <p:cNvPr id="3" name="Content Placeholder 2"/>
          <p:cNvSpPr>
            <a:spLocks noGrp="1"/>
          </p:cNvSpPr>
          <p:nvPr>
            <p:ph idx="1"/>
          </p:nvPr>
        </p:nvSpPr>
        <p:spPr/>
        <p:txBody>
          <a:bodyPr>
            <a:normAutofit/>
          </a:bodyPr>
          <a:lstStyle/>
          <a:p>
            <a:pPr>
              <a:buNone/>
            </a:pPr>
            <a:r>
              <a:rPr lang="en-US" dirty="0" smtClean="0"/>
              <a:t>c) </a:t>
            </a:r>
            <a:r>
              <a:rPr lang="en-US" dirty="0" smtClean="0">
                <a:solidFill>
                  <a:srgbClr val="FF0000"/>
                </a:solidFill>
              </a:rPr>
              <a:t>Arranging for a midterm class interview</a:t>
            </a:r>
          </a:p>
          <a:p>
            <a:pPr>
              <a:buNone/>
            </a:pPr>
            <a:endParaRPr lang="en-US" dirty="0" smtClean="0"/>
          </a:p>
          <a:p>
            <a:pPr>
              <a:buFont typeface="Wingdings" pitchFamily="2" charset="2"/>
              <a:buChar char="q"/>
            </a:pPr>
            <a:r>
              <a:rPr lang="en-US" sz="2400" dirty="0" smtClean="0"/>
              <a:t>an open-ended, mid-course oral interview process</a:t>
            </a:r>
          </a:p>
          <a:p>
            <a:pPr>
              <a:buFont typeface="Wingdings" pitchFamily="2" charset="2"/>
              <a:buChar char="q"/>
            </a:pPr>
            <a:endParaRPr lang="en-US" sz="2400" dirty="0" smtClean="0"/>
          </a:p>
          <a:p>
            <a:pPr>
              <a:buFont typeface="Wingdings" pitchFamily="2" charset="2"/>
              <a:buChar char="q"/>
            </a:pPr>
            <a:r>
              <a:rPr lang="en-US" sz="2400" dirty="0" smtClean="0"/>
              <a:t>students discuss their perceptions of the effectiveness of a course, including both its strengths and potential areas for change</a:t>
            </a:r>
          </a:p>
          <a:p>
            <a:pPr>
              <a:buFont typeface="Wingdings" pitchFamily="2" charset="2"/>
              <a:buChar char="q"/>
            </a:pPr>
            <a:endParaRPr lang="en-US" sz="2400" dirty="0" smtClean="0"/>
          </a:p>
          <a:p>
            <a:pPr>
              <a:buFont typeface="Wingdings" pitchFamily="2" charset="2"/>
              <a:buChar char="q"/>
            </a:pPr>
            <a:r>
              <a:rPr lang="en-US" sz="2400" dirty="0" smtClean="0"/>
              <a:t>helps instructors in making decisions about their teaching during the remainder of the quarter</a:t>
            </a: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Perceptions</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d) Office of Educational Assessment (OEA)</a:t>
            </a:r>
          </a:p>
          <a:p>
            <a:pPr>
              <a:buNone/>
            </a:pPr>
            <a:endParaRPr lang="en-US" dirty="0" smtClean="0"/>
          </a:p>
          <a:p>
            <a:pPr>
              <a:buFont typeface="Wingdings" pitchFamily="2" charset="2"/>
              <a:buChar char="q"/>
            </a:pPr>
            <a:r>
              <a:rPr lang="en-US" sz="2400" dirty="0" smtClean="0"/>
              <a:t>OEA utilizes one of 13 different multiple choice forms for most classrooms on the UW campus.</a:t>
            </a:r>
          </a:p>
          <a:p>
            <a:pPr>
              <a:buFont typeface="Wingdings" pitchFamily="2" charset="2"/>
              <a:buChar char="q"/>
            </a:pPr>
            <a:endParaRPr lang="en-US" sz="2400" dirty="0" smtClean="0"/>
          </a:p>
          <a:p>
            <a:pPr>
              <a:buFont typeface="Wingdings" pitchFamily="2" charset="2"/>
              <a:buChar char="q"/>
            </a:pPr>
            <a:r>
              <a:rPr lang="en-US" sz="2400" dirty="0" smtClean="0"/>
              <a:t>The OEA prepares statistical analysis on student responses to provide information on the course and the instructor</a:t>
            </a:r>
            <a:endParaRPr lang="en-US"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 Findings: Teaching &amp; Learning</a:t>
            </a:r>
            <a:endParaRPr lang="en-US" dirty="0"/>
          </a:p>
        </p:txBody>
      </p:sp>
      <p:sp>
        <p:nvSpPr>
          <p:cNvPr id="3" name="Content Placeholder 2"/>
          <p:cNvSpPr>
            <a:spLocks noGrp="1"/>
          </p:cNvSpPr>
          <p:nvPr>
            <p:ph idx="1"/>
          </p:nvPr>
        </p:nvSpPr>
        <p:spPr/>
        <p:txBody>
          <a:bodyPr/>
          <a:lstStyle/>
          <a:p>
            <a:pPr marL="624078" indent="-514350">
              <a:buNone/>
            </a:pPr>
            <a:r>
              <a:rPr lang="en-US" dirty="0" smtClean="0">
                <a:solidFill>
                  <a:srgbClr val="FF0000"/>
                </a:solidFill>
              </a:rPr>
              <a:t>a) Consulting in Teaching and Learning</a:t>
            </a:r>
          </a:p>
          <a:p>
            <a:pPr marL="624078" indent="-514350">
              <a:buAutoNum type="alphaLcParenR"/>
            </a:pPr>
            <a:endParaRPr lang="en-US" dirty="0" smtClean="0"/>
          </a:p>
          <a:p>
            <a:pPr marL="624078" indent="-514350">
              <a:buFont typeface="Wingdings" pitchFamily="2" charset="2"/>
              <a:buChar char="q"/>
            </a:pPr>
            <a:r>
              <a:rPr lang="en-US" sz="2400" dirty="0" smtClean="0"/>
              <a:t>customized, confidential services for UW departments, faculty, and teaching assistants who have questions related to teaching and learning.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Teaching &amp; Learning</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b) CIDR resource collection (Reading Room)</a:t>
            </a:r>
          </a:p>
          <a:p>
            <a:pPr>
              <a:buNone/>
            </a:pPr>
            <a:endParaRPr lang="en-US" dirty="0" smtClean="0"/>
          </a:p>
          <a:p>
            <a:pPr>
              <a:buFont typeface="Wingdings" pitchFamily="2" charset="2"/>
              <a:buChar char="q"/>
            </a:pPr>
            <a:r>
              <a:rPr lang="en-US" sz="2400" dirty="0" smtClean="0"/>
              <a:t>CIDR provides research materials in a centralized reading room that includes a collection of books, periodicals, and videos on teaching and learning. </a:t>
            </a:r>
          </a:p>
          <a:p>
            <a:pPr>
              <a:buFont typeface="Wingdings" pitchFamily="2" charset="2"/>
              <a:buChar char="q"/>
            </a:pPr>
            <a:endParaRPr lang="en-US" sz="2400" dirty="0" smtClean="0"/>
          </a:p>
          <a:p>
            <a:pPr>
              <a:buFont typeface="Wingdings" pitchFamily="2" charset="2"/>
              <a:buChar char="q"/>
            </a:pPr>
            <a:r>
              <a:rPr lang="en-US" sz="2400" dirty="0" smtClean="0"/>
              <a:t>It includes materials on teaching in specific disciplines such as math, science, engineering, and the humanities.</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Teaching &amp; Learning</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c) Scholarship of Teaching and Learning</a:t>
            </a:r>
          </a:p>
          <a:p>
            <a:pPr>
              <a:buNone/>
            </a:pPr>
            <a:endParaRPr lang="en-US" dirty="0" smtClean="0"/>
          </a:p>
          <a:p>
            <a:pPr>
              <a:buFont typeface="Wingdings" pitchFamily="2" charset="2"/>
              <a:buChar char="q"/>
            </a:pPr>
            <a:r>
              <a:rPr lang="en-US" sz="2400" dirty="0" smtClean="0"/>
              <a:t>engages the instructor in fundamental questions about learning and challenges them to approach instruction with the same dedication as research</a:t>
            </a:r>
          </a:p>
          <a:p>
            <a:pPr>
              <a:buFont typeface="Wingdings" pitchFamily="2" charset="2"/>
              <a:buChar char="q"/>
            </a:pPr>
            <a:endParaRPr lang="en-US" sz="2400" dirty="0" smtClean="0"/>
          </a:p>
          <a:p>
            <a:pPr>
              <a:buFont typeface="Wingdings" pitchFamily="2" charset="2"/>
              <a:buChar char="q"/>
            </a:pPr>
            <a:r>
              <a:rPr lang="en-US" sz="2400" dirty="0" smtClean="0"/>
              <a:t>It encourages instructors to systematically examining the phenomena of learning</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Administrative Perspective</a:t>
            </a:r>
            <a:endParaRPr lang="en-US" dirty="0"/>
          </a:p>
        </p:txBody>
      </p:sp>
      <p:sp>
        <p:nvSpPr>
          <p:cNvPr id="3" name="Content Placeholder 2"/>
          <p:cNvSpPr>
            <a:spLocks noGrp="1"/>
          </p:cNvSpPr>
          <p:nvPr>
            <p:ph idx="1"/>
          </p:nvPr>
        </p:nvSpPr>
        <p:spPr/>
        <p:txBody>
          <a:bodyPr>
            <a:normAutofit/>
          </a:bodyPr>
          <a:lstStyle/>
          <a:p>
            <a:pPr marL="624078" indent="-514350">
              <a:buFont typeface="Wingdings" pitchFamily="2" charset="2"/>
              <a:buChar char="ü"/>
            </a:pPr>
            <a:r>
              <a:rPr lang="en-US" sz="2400" i="1" dirty="0" smtClean="0"/>
              <a:t>Teacher efforts are assessed within the general strategic objectives of the department.</a:t>
            </a:r>
          </a:p>
          <a:p>
            <a:pPr marL="624078" indent="-514350">
              <a:buNone/>
            </a:pPr>
            <a:endParaRPr lang="en-US" sz="2400" i="1" dirty="0" smtClean="0"/>
          </a:p>
          <a:p>
            <a:pPr marL="624078" indent="-514350">
              <a:buFont typeface="Wingdings" pitchFamily="2" charset="2"/>
              <a:buChar char="ü"/>
            </a:pPr>
            <a:r>
              <a:rPr lang="en-US" sz="2400" dirty="0" smtClean="0"/>
              <a:t>teaching effectiveness is a two-way process that involves both the instructor finding ways to demonstrate his teaching effectiveness and the department leadership developing ways to promote more effective teaching in the department </a:t>
            </a:r>
            <a:endParaRPr lang="en-US" sz="2400" i="1" dirty="0" smtClean="0">
              <a:solidFill>
                <a:srgbClr val="FF0000"/>
              </a:solidFill>
            </a:endParaRPr>
          </a:p>
          <a:p>
            <a:pPr marL="624078" indent="-514350">
              <a:buNone/>
            </a:pPr>
            <a:endParaRPr lang="en-US" dirty="0" smtClean="0">
              <a:solidFill>
                <a:srgbClr val="FF0000"/>
              </a:solidFill>
            </a:endParaRPr>
          </a:p>
          <a:p>
            <a:pPr marL="624078" indent="-514350">
              <a:buNone/>
            </a:pPr>
            <a:endParaRPr lang="en-US" dirty="0" smtClean="0"/>
          </a:p>
          <a:p>
            <a:pPr marL="624078" indent="-514350">
              <a:buAutoNum type="alphaLcParenR"/>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Introduction and Terms: </a:t>
            </a:r>
            <a:endParaRPr lang="en-US" dirty="0"/>
          </a:p>
        </p:txBody>
      </p:sp>
      <p:sp>
        <p:nvSpPr>
          <p:cNvPr id="3" name="Content Placeholder 2"/>
          <p:cNvSpPr>
            <a:spLocks noGrp="1"/>
          </p:cNvSpPr>
          <p:nvPr>
            <p:ph idx="1"/>
          </p:nvPr>
        </p:nvSpPr>
        <p:spPr/>
        <p:txBody>
          <a:bodyPr>
            <a:normAutofit/>
          </a:bodyPr>
          <a:lstStyle/>
          <a:p>
            <a:pPr>
              <a:buNone/>
            </a:pPr>
            <a:r>
              <a:rPr lang="en-US" sz="2400" dirty="0" smtClean="0"/>
              <a:t>Many universities have developed </a:t>
            </a:r>
            <a:r>
              <a:rPr lang="en-US" sz="2400" b="1" i="1" dirty="0" smtClean="0"/>
              <a:t>institutional mechanisms </a:t>
            </a:r>
            <a:r>
              <a:rPr lang="en-US" sz="2400" dirty="0" smtClean="0"/>
              <a:t>to aid in providing quality instruction</a:t>
            </a:r>
          </a:p>
          <a:p>
            <a:pPr>
              <a:buNone/>
            </a:pPr>
            <a:endParaRPr lang="en-US" sz="2400" dirty="0" smtClean="0"/>
          </a:p>
          <a:p>
            <a:pPr>
              <a:buNone/>
            </a:pPr>
            <a:r>
              <a:rPr lang="en-US" sz="2400" b="1" dirty="0" smtClean="0"/>
              <a:t>Institution</a:t>
            </a:r>
            <a:r>
              <a:rPr lang="en-US" sz="2400" dirty="0" smtClean="0"/>
              <a:t>: Norms, rules, traditions that govern behavior (</a:t>
            </a:r>
            <a:r>
              <a:rPr lang="en-US" sz="2400" dirty="0" err="1" smtClean="0"/>
              <a:t>Ostrom</a:t>
            </a:r>
            <a:r>
              <a:rPr lang="en-US" sz="2400" dirty="0" smtClean="0"/>
              <a:t> 1990, 1994)</a:t>
            </a:r>
          </a:p>
          <a:p>
            <a:pPr>
              <a:buNone/>
            </a:pPr>
            <a:endParaRPr lang="en-US" sz="2400" dirty="0" smtClean="0"/>
          </a:p>
          <a:p>
            <a:pPr>
              <a:buNone/>
            </a:pPr>
            <a:r>
              <a:rPr lang="en-US" sz="2400" b="1" dirty="0" smtClean="0"/>
              <a:t>Mechanism</a:t>
            </a:r>
            <a:r>
              <a:rPr lang="en-US" sz="2400" dirty="0" smtClean="0"/>
              <a:t>: Systematic method for achieving output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Administrative Perspective</a:t>
            </a:r>
            <a:endParaRPr lang="en-US" dirty="0"/>
          </a:p>
        </p:txBody>
      </p:sp>
      <p:sp>
        <p:nvSpPr>
          <p:cNvPr id="3" name="Content Placeholder 2"/>
          <p:cNvSpPr>
            <a:spLocks noGrp="1"/>
          </p:cNvSpPr>
          <p:nvPr>
            <p:ph idx="1"/>
          </p:nvPr>
        </p:nvSpPr>
        <p:spPr/>
        <p:txBody>
          <a:bodyPr/>
          <a:lstStyle/>
          <a:p>
            <a:pPr marL="624078" indent="-514350">
              <a:buNone/>
            </a:pPr>
            <a:r>
              <a:rPr lang="en-US" dirty="0" smtClean="0">
                <a:solidFill>
                  <a:srgbClr val="FF0000"/>
                </a:solidFill>
              </a:rPr>
              <a:t>a) Administrative guidelines and resources for evaluating teaching</a:t>
            </a:r>
          </a:p>
          <a:p>
            <a:pPr marL="624078" indent="-514350">
              <a:buNone/>
            </a:pPr>
            <a:endParaRPr lang="en-US" dirty="0" smtClean="0">
              <a:solidFill>
                <a:srgbClr val="FF0000"/>
              </a:solidFill>
            </a:endParaRPr>
          </a:p>
          <a:p>
            <a:pPr marL="624078" indent="-514350">
              <a:buFont typeface="Wingdings" pitchFamily="2" charset="2"/>
              <a:buChar char="q"/>
            </a:pPr>
            <a:r>
              <a:rPr lang="en-US" sz="2400" dirty="0" smtClean="0"/>
              <a:t>In a confidential consultation, CIDR offers to clarify and interpret departmental guidelines on teaching standards. </a:t>
            </a:r>
            <a:endParaRPr lang="en-US" sz="2400" dirty="0" smtClean="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Administrative Perspective</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b) Evaluative teaching portfolios (promotion and tenure) </a:t>
            </a:r>
          </a:p>
          <a:p>
            <a:pPr>
              <a:buNone/>
            </a:pPr>
            <a:endParaRPr lang="en-US" dirty="0" smtClean="0"/>
          </a:p>
          <a:p>
            <a:pPr>
              <a:buFont typeface="Wingdings" pitchFamily="2" charset="2"/>
              <a:buChar char="q"/>
            </a:pPr>
            <a:r>
              <a:rPr lang="en-US" sz="2400" dirty="0" smtClean="0"/>
              <a:t>Instructors present these portfolios to their dean to provide evidence for a decision about their careers.</a:t>
            </a:r>
            <a:endParaRPr 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Administrative Perspective</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c) Program or curriculum assessment </a:t>
            </a:r>
          </a:p>
          <a:p>
            <a:pPr>
              <a:buNone/>
            </a:pPr>
            <a:endParaRPr lang="en-US" dirty="0" smtClean="0"/>
          </a:p>
          <a:p>
            <a:pPr>
              <a:buFont typeface="Wingdings" pitchFamily="2" charset="2"/>
              <a:buChar char="q"/>
            </a:pPr>
            <a:r>
              <a:rPr lang="en-US" sz="2400" dirty="0" smtClean="0"/>
              <a:t>CIDR consultants are available to consult with departments on the assessment of academic programs and curriculum to:</a:t>
            </a:r>
          </a:p>
          <a:p>
            <a:pPr marL="624078" indent="-514350">
              <a:buFont typeface="+mj-lt"/>
              <a:buAutoNum type="romanLcPeriod"/>
            </a:pPr>
            <a:r>
              <a:rPr lang="en-US" sz="2400" dirty="0" smtClean="0"/>
              <a:t>      develop overall program assessment strategies</a:t>
            </a:r>
          </a:p>
          <a:p>
            <a:pPr marL="624078" indent="-514350">
              <a:buFont typeface="+mj-lt"/>
              <a:buAutoNum type="romanLcPeriod"/>
            </a:pPr>
            <a:r>
              <a:rPr lang="en-US" sz="2400" dirty="0" smtClean="0"/>
              <a:t>      identify sources of evidence for demonstrating program effectiveness</a:t>
            </a:r>
          </a:p>
          <a:p>
            <a:pPr marL="624078" indent="-514350">
              <a:buFont typeface="+mj-lt"/>
              <a:buAutoNum type="romanLcPeriod"/>
            </a:pPr>
            <a:r>
              <a:rPr lang="en-US" sz="2400" dirty="0" smtClean="0"/>
              <a:t>     provide help in gathering program assessment data</a:t>
            </a: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 Findings: Peer or Colleague Review</a:t>
            </a:r>
            <a:endParaRPr lang="en-US" dirty="0"/>
          </a:p>
        </p:txBody>
      </p:sp>
      <p:sp>
        <p:nvSpPr>
          <p:cNvPr id="3" name="Content Placeholder 2"/>
          <p:cNvSpPr>
            <a:spLocks noGrp="1"/>
          </p:cNvSpPr>
          <p:nvPr>
            <p:ph idx="1"/>
          </p:nvPr>
        </p:nvSpPr>
        <p:spPr/>
        <p:txBody>
          <a:bodyPr>
            <a:normAutofit lnSpcReduction="10000"/>
          </a:bodyPr>
          <a:lstStyle/>
          <a:p>
            <a:pPr>
              <a:lnSpc>
                <a:spcPct val="150000"/>
              </a:lnSpc>
              <a:buFont typeface="Wingdings" pitchFamily="2" charset="2"/>
              <a:buChar char="q"/>
            </a:pPr>
            <a:r>
              <a:rPr lang="en-US" sz="2400" dirty="0" smtClean="0"/>
              <a:t>a form of assessment in which instructors give feedback to one another</a:t>
            </a:r>
          </a:p>
          <a:p>
            <a:pPr>
              <a:lnSpc>
                <a:spcPct val="150000"/>
              </a:lnSpc>
              <a:buFont typeface="Wingdings" pitchFamily="2" charset="2"/>
              <a:buChar char="q"/>
            </a:pPr>
            <a:r>
              <a:rPr lang="en-US" sz="2400" dirty="0" smtClean="0"/>
              <a:t>Instructors share leadership skills and identify strengths of their peers</a:t>
            </a:r>
          </a:p>
          <a:p>
            <a:pPr>
              <a:lnSpc>
                <a:spcPct val="150000"/>
              </a:lnSpc>
              <a:buFont typeface="Wingdings" pitchFamily="2" charset="2"/>
              <a:buChar char="q"/>
            </a:pPr>
            <a:r>
              <a:rPr lang="en-US" sz="2400" dirty="0" smtClean="0"/>
              <a:t>share strategies to approach diverse learning styles, and share learned leadership skills</a:t>
            </a:r>
          </a:p>
          <a:p>
            <a:pPr>
              <a:lnSpc>
                <a:spcPct val="150000"/>
              </a:lnSpc>
              <a:buFont typeface="Wingdings" pitchFamily="2" charset="2"/>
              <a:buChar char="q"/>
            </a:pPr>
            <a:r>
              <a:rPr lang="en-US" sz="2400" dirty="0" smtClean="0"/>
              <a:t>New faculty members can tap this wealth of resources to develop their own skills and approaches</a:t>
            </a:r>
            <a:endParaRPr lang="en-US" sz="24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 Findings: Student Learning </a:t>
            </a:r>
            <a:endParaRPr lang="en-US" dirty="0"/>
          </a:p>
        </p:txBody>
      </p:sp>
      <p:sp>
        <p:nvSpPr>
          <p:cNvPr id="3" name="Content Placeholder 2"/>
          <p:cNvSpPr>
            <a:spLocks noGrp="1"/>
          </p:cNvSpPr>
          <p:nvPr>
            <p:ph idx="1"/>
          </p:nvPr>
        </p:nvSpPr>
        <p:spPr/>
        <p:txBody>
          <a:bodyPr>
            <a:normAutofit lnSpcReduction="10000"/>
          </a:bodyPr>
          <a:lstStyle/>
          <a:p>
            <a:pPr marL="624078" indent="-514350">
              <a:buNone/>
            </a:pPr>
            <a:r>
              <a:rPr lang="en-US" dirty="0" smtClean="0">
                <a:solidFill>
                  <a:srgbClr val="FF0000"/>
                </a:solidFill>
              </a:rPr>
              <a:t>a) Consult on course, syllabus, or assignment design </a:t>
            </a:r>
          </a:p>
          <a:p>
            <a:pPr marL="624078" indent="-514350">
              <a:buFont typeface="Wingdings" pitchFamily="2" charset="2"/>
              <a:buChar char="q"/>
            </a:pPr>
            <a:r>
              <a:rPr lang="en-US" sz="2400" dirty="0" smtClean="0"/>
              <a:t>consultants help teachers in systematically think through their priorities for a course and articulate those priorities in their syllabus in a clear and compelling way</a:t>
            </a:r>
          </a:p>
          <a:p>
            <a:pPr marL="624078" indent="-514350">
              <a:buFont typeface="Wingdings" pitchFamily="2" charset="2"/>
              <a:buChar char="q"/>
            </a:pPr>
            <a:endParaRPr lang="en-US" sz="2400" dirty="0" smtClean="0"/>
          </a:p>
          <a:p>
            <a:pPr marL="624078" indent="-514350">
              <a:buFont typeface="Wingdings" pitchFamily="2" charset="2"/>
              <a:buChar char="q"/>
            </a:pPr>
            <a:r>
              <a:rPr lang="en-US" sz="2400" dirty="0" smtClean="0"/>
              <a:t>help in crafting assignments</a:t>
            </a:r>
          </a:p>
          <a:p>
            <a:pPr marL="624078" indent="-514350">
              <a:buFont typeface="Wingdings" pitchFamily="2" charset="2"/>
              <a:buChar char="q"/>
            </a:pPr>
            <a:endParaRPr lang="en-US" sz="2400" dirty="0" smtClean="0"/>
          </a:p>
          <a:p>
            <a:pPr marL="624078" indent="-514350">
              <a:buFont typeface="Wingdings" pitchFamily="2" charset="2"/>
              <a:buChar char="q"/>
            </a:pPr>
            <a:r>
              <a:rPr lang="en-US" sz="2400" dirty="0" smtClean="0"/>
              <a:t> work with teachers to devise appropriate and efficient strategies for giving students feedback</a:t>
            </a:r>
          </a:p>
          <a:p>
            <a:pPr marL="624078" indent="-514350">
              <a:buAutoNum type="alphaLcParenR"/>
            </a:pPr>
            <a:endParaRPr lang="en-US"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Learning </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b) Learn more about diversity and inclusive teaching practices</a:t>
            </a:r>
          </a:p>
          <a:p>
            <a:pPr>
              <a:buNone/>
            </a:pPr>
            <a:endParaRPr lang="en-US" dirty="0" smtClean="0">
              <a:solidFill>
                <a:srgbClr val="FF0000"/>
              </a:solidFill>
            </a:endParaRPr>
          </a:p>
          <a:p>
            <a:pPr>
              <a:buFont typeface="Wingdings" pitchFamily="2" charset="2"/>
              <a:buChar char="ü"/>
            </a:pPr>
            <a:r>
              <a:rPr lang="en-US" sz="2400" i="1" dirty="0" smtClean="0"/>
              <a:t>Inclusive teaching “begins with the premises that learning starts where the students are, and that effective teaching is responsive to the various experiences, backgrounds, and identities that students bring to the classroom” (CIDR)</a:t>
            </a:r>
          </a:p>
          <a:p>
            <a:pPr>
              <a:buNone/>
            </a:pPr>
            <a:endParaRPr lang="en-US" sz="2400" i="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Learning </a:t>
            </a: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i="1" u="sng" dirty="0" smtClean="0"/>
              <a:t>Inclusive teaching means </a:t>
            </a:r>
            <a:r>
              <a:rPr lang="en-US" i="1" dirty="0" smtClean="0"/>
              <a:t>“</a:t>
            </a:r>
            <a:r>
              <a:rPr lang="en-US" i="1" dirty="0" smtClean="0">
                <a:solidFill>
                  <a:schemeClr val="accent3"/>
                </a:solidFill>
              </a:rPr>
              <a:t>intentionally bringing student experiences into the classroom, and recognizing the different experience, power, and privilege of diverse populations in relation to the subject matter being taught”.</a:t>
            </a:r>
            <a:endParaRPr lang="en-US" i="1" dirty="0">
              <a:solidFill>
                <a:schemeClr val="accent3"/>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 Findings: Student Learning </a:t>
            </a:r>
            <a:endParaRPr lang="en-US" dirty="0"/>
          </a:p>
        </p:txBody>
      </p:sp>
      <p:sp>
        <p:nvSpPr>
          <p:cNvPr id="3" name="Content Placeholder 2"/>
          <p:cNvSpPr>
            <a:spLocks noGrp="1"/>
          </p:cNvSpPr>
          <p:nvPr>
            <p:ph idx="1"/>
          </p:nvPr>
        </p:nvSpPr>
        <p:spPr/>
        <p:txBody>
          <a:bodyPr/>
          <a:lstStyle/>
          <a:p>
            <a:pPr>
              <a:buNone/>
            </a:pPr>
            <a:r>
              <a:rPr lang="en-US" dirty="0" smtClean="0">
                <a:solidFill>
                  <a:srgbClr val="FF0000"/>
                </a:solidFill>
              </a:rPr>
              <a:t>c) Using writing as a teaching strategy </a:t>
            </a:r>
          </a:p>
          <a:p>
            <a:pPr>
              <a:buNone/>
            </a:pPr>
            <a:endParaRPr lang="en-US" dirty="0" smtClean="0"/>
          </a:p>
          <a:p>
            <a:pPr>
              <a:buNone/>
            </a:pPr>
            <a:r>
              <a:rPr lang="en-US" sz="2400" u="sng" dirty="0" smtClean="0"/>
              <a:t>CIDR helps instructors in :</a:t>
            </a:r>
          </a:p>
          <a:p>
            <a:pPr lvl="0"/>
            <a:r>
              <a:rPr lang="en-US" sz="2400" dirty="0" smtClean="0"/>
              <a:t>designing writing assignments</a:t>
            </a:r>
          </a:p>
          <a:p>
            <a:pPr lvl="0"/>
            <a:r>
              <a:rPr lang="en-US" sz="2400" dirty="0" smtClean="0"/>
              <a:t>responding to student writing</a:t>
            </a:r>
          </a:p>
          <a:p>
            <a:pPr lvl="0"/>
            <a:r>
              <a:rPr lang="en-US" sz="2400" dirty="0" smtClean="0"/>
              <a:t>assessing student writing</a:t>
            </a:r>
          </a:p>
          <a:p>
            <a:r>
              <a:rPr lang="en-US" sz="2400" dirty="0" smtClean="0"/>
              <a:t>creating alternatives to papers </a:t>
            </a:r>
            <a:endParaRPr lang="en-US"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 Conclusions:</a:t>
            </a:r>
            <a:endParaRPr lang="en-US" dirty="0"/>
          </a:p>
        </p:txBody>
      </p:sp>
      <p:sp>
        <p:nvSpPr>
          <p:cNvPr id="3" name="Content Placeholder 2"/>
          <p:cNvSpPr>
            <a:spLocks noGrp="1"/>
          </p:cNvSpPr>
          <p:nvPr>
            <p:ph idx="1"/>
          </p:nvPr>
        </p:nvSpPr>
        <p:spPr/>
        <p:txBody>
          <a:bodyPr/>
          <a:lstStyle/>
          <a:p>
            <a:r>
              <a:rPr lang="en-US" dirty="0" smtClean="0"/>
              <a:t>The use of multiple methods of communicating to instructors is superior to a single feedback mechanism.</a:t>
            </a:r>
          </a:p>
          <a:p>
            <a:pPr>
              <a:buNone/>
            </a:pPr>
            <a:endParaRPr lang="en-US" dirty="0" smtClean="0"/>
          </a:p>
          <a:p>
            <a:r>
              <a:rPr lang="en-US" dirty="0" smtClean="0"/>
              <a:t>individual institutions within a university may specialize in one or more of the six feedback mechanisms, but not all.</a:t>
            </a:r>
          </a:p>
          <a:p>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specific challenges to replicating U.S. strategies in Palestine?</a:t>
            </a:r>
            <a:endParaRPr lang="en-US" dirty="0"/>
          </a:p>
        </p:txBody>
      </p:sp>
      <p:sp>
        <p:nvSpPr>
          <p:cNvPr id="3" name="Content Placeholder 2"/>
          <p:cNvSpPr>
            <a:spLocks noGrp="1"/>
          </p:cNvSpPr>
          <p:nvPr>
            <p:ph idx="1"/>
          </p:nvPr>
        </p:nvSpPr>
        <p:spPr/>
        <p:txBody>
          <a:bodyPr/>
          <a:lstStyle/>
          <a:p>
            <a:endParaRPr lang="en-US" dirty="0" smtClean="0"/>
          </a:p>
          <a:p>
            <a:pPr>
              <a:buNone/>
            </a:pPr>
            <a:r>
              <a:rPr lang="en-US" sz="2400" dirty="0" smtClean="0"/>
              <a:t>The Palestinian academic environment has its own unique characteristics that may inhibit the application of some of the methods presented in this paper:</a:t>
            </a:r>
          </a:p>
          <a:p>
            <a:pPr>
              <a:buNone/>
            </a:pPr>
            <a:endParaRPr lang="en-US" sz="2400" dirty="0" smtClean="0"/>
          </a:p>
          <a:p>
            <a:pPr>
              <a:buNone/>
            </a:pPr>
            <a:r>
              <a:rPr lang="en-US" dirty="0" smtClean="0"/>
              <a:t> - </a:t>
            </a:r>
            <a:r>
              <a:rPr lang="en-US" sz="2400" dirty="0" smtClean="0"/>
              <a:t>lack of administrative polices and guidelines for   ensuring teaching excellence </a:t>
            </a:r>
          </a:p>
          <a:p>
            <a:pPr>
              <a:buNone/>
            </a:pPr>
            <a:endParaRPr lang="en-US" sz="2400" dirty="0" smtClean="0"/>
          </a:p>
          <a:p>
            <a:pPr>
              <a:buNone/>
            </a:pPr>
            <a:r>
              <a:rPr lang="en-US" sz="2400" dirty="0" smtClean="0"/>
              <a:t>  - Lack of funding</a:t>
            </a:r>
          </a:p>
          <a:p>
            <a:pPr>
              <a:buNone/>
            </a:pPr>
            <a:r>
              <a:rPr lang="en-US" sz="2400"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 Two advantages of this topic: </a:t>
            </a:r>
            <a:endParaRPr lang="en-US" dirty="0"/>
          </a:p>
        </p:txBody>
      </p:sp>
      <p:sp>
        <p:nvSpPr>
          <p:cNvPr id="3" name="Content Placeholder 2"/>
          <p:cNvSpPr>
            <a:spLocks noGrp="1"/>
          </p:cNvSpPr>
          <p:nvPr>
            <p:ph idx="1"/>
          </p:nvPr>
        </p:nvSpPr>
        <p:spPr/>
        <p:txBody>
          <a:bodyPr>
            <a:normAutofit/>
          </a:bodyPr>
          <a:lstStyle/>
          <a:p>
            <a:pPr marL="624078" indent="-514350">
              <a:buFont typeface="+mj-lt"/>
              <a:buAutoNum type="arabicParenR"/>
            </a:pPr>
            <a:r>
              <a:rPr lang="en-US" sz="2400" dirty="0" smtClean="0"/>
              <a:t>Institutionalized mechanism facilitate replication</a:t>
            </a:r>
          </a:p>
          <a:p>
            <a:pPr marL="916686" lvl="1" indent="-514350"/>
            <a:r>
              <a:rPr lang="en-US" sz="2200" dirty="0" smtClean="0"/>
              <a:t>Clear rules and/or norms</a:t>
            </a:r>
          </a:p>
          <a:p>
            <a:pPr marL="916686" lvl="1" indent="-514350"/>
            <a:r>
              <a:rPr lang="en-US" sz="2200" dirty="0" smtClean="0"/>
              <a:t>Mechanisms are often replicable</a:t>
            </a:r>
          </a:p>
          <a:p>
            <a:pPr marL="624078" indent="-514350">
              <a:buFont typeface="+mj-lt"/>
              <a:buAutoNum type="arabicParenR"/>
            </a:pPr>
            <a:endParaRPr lang="en-US" sz="2400" dirty="0" smtClean="0"/>
          </a:p>
          <a:p>
            <a:pPr marL="624078" indent="-514350">
              <a:buFont typeface="+mj-lt"/>
              <a:buAutoNum type="arabicParenR"/>
            </a:pPr>
            <a:r>
              <a:rPr lang="en-US" sz="2400" dirty="0" smtClean="0"/>
              <a:t>A case study allows one to identify strengths and weakness of several methods</a:t>
            </a:r>
          </a:p>
          <a:p>
            <a:pPr marL="916686" lvl="1" indent="-514350"/>
            <a:r>
              <a:rPr lang="en-US" sz="2200" dirty="0" smtClean="0"/>
              <a:t>Identify appropriate norms to adopt</a:t>
            </a:r>
          </a:p>
          <a:p>
            <a:pPr marL="916686" lvl="1" indent="-514350"/>
            <a:r>
              <a:rPr lang="en-US" sz="2200" dirty="0" smtClean="0"/>
              <a:t>Identify appropriate mechanisms for context</a:t>
            </a:r>
          </a:p>
          <a:p>
            <a:pPr marL="624078" indent="-514350">
              <a:buFont typeface="+mj-lt"/>
              <a:buAutoNum type="arabicParenR"/>
            </a:pPr>
            <a:endParaRPr lang="en-US" sz="2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Yet, the current situation is not that gloomy</a:t>
            </a:r>
            <a:endParaRPr lang="en-US" dirty="0"/>
          </a:p>
        </p:txBody>
      </p:sp>
      <p:sp>
        <p:nvSpPr>
          <p:cNvPr id="3" name="Content Placeholder 2"/>
          <p:cNvSpPr>
            <a:spLocks noGrp="1"/>
          </p:cNvSpPr>
          <p:nvPr>
            <p:ph idx="1"/>
          </p:nvPr>
        </p:nvSpPr>
        <p:spPr/>
        <p:txBody>
          <a:bodyPr/>
          <a:lstStyle/>
          <a:p>
            <a:pPr>
              <a:buFont typeface="Wingdings" pitchFamily="2" charset="2"/>
              <a:buChar char="q"/>
            </a:pPr>
            <a:endParaRPr lang="en-US" dirty="0" smtClean="0"/>
          </a:p>
          <a:p>
            <a:pPr>
              <a:buFont typeface="Wingdings" pitchFamily="2" charset="2"/>
              <a:buChar char="q"/>
            </a:pPr>
            <a:r>
              <a:rPr lang="en-US" dirty="0" smtClean="0"/>
              <a:t>many of the previous identified mechanisms do not require huge sums of investments </a:t>
            </a:r>
          </a:p>
          <a:p>
            <a:pPr>
              <a:buFont typeface="Wingdings" pitchFamily="2" charset="2"/>
              <a:buChar char="q"/>
            </a:pPr>
            <a:endParaRPr lang="en-US" dirty="0" smtClean="0"/>
          </a:p>
          <a:p>
            <a:pPr>
              <a:buFont typeface="Wingdings" pitchFamily="2" charset="2"/>
              <a:buChar char="q"/>
            </a:pPr>
            <a:r>
              <a:rPr lang="en-US" dirty="0" smtClean="0"/>
              <a:t>The availability of local professionals and the widening pool of PhD graduates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43000"/>
            <a:ext cx="8229600" cy="4114800"/>
          </a:xfrm>
        </p:spPr>
        <p:txBody>
          <a:bodyPr>
            <a:normAutofit/>
          </a:bodyPr>
          <a:lstStyle/>
          <a:p>
            <a:pPr algn="ctr"/>
            <a:r>
              <a:rPr lang="en-US" sz="6600" dirty="0" smtClean="0"/>
              <a:t>Questions</a:t>
            </a:r>
            <a:endParaRPr lang="en-US" sz="6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Theory and Research Agenda:</a:t>
            </a:r>
            <a:endParaRPr lang="en-US" dirty="0"/>
          </a:p>
        </p:txBody>
      </p:sp>
      <p:sp>
        <p:nvSpPr>
          <p:cNvPr id="3" name="Content Placeholder 2"/>
          <p:cNvSpPr>
            <a:spLocks noGrp="1"/>
          </p:cNvSpPr>
          <p:nvPr>
            <p:ph idx="1"/>
          </p:nvPr>
        </p:nvSpPr>
        <p:spPr/>
        <p:txBody>
          <a:bodyPr>
            <a:normAutofit/>
          </a:bodyPr>
          <a:lstStyle/>
          <a:p>
            <a:pPr>
              <a:buNone/>
            </a:pPr>
            <a:r>
              <a:rPr lang="en-US" sz="2400" dirty="0" smtClean="0"/>
              <a:t>Education theory:</a:t>
            </a:r>
          </a:p>
          <a:p>
            <a:pPr>
              <a:buNone/>
            </a:pPr>
            <a:endParaRPr lang="en-US" sz="2400" dirty="0" smtClean="0">
              <a:solidFill>
                <a:srgbClr val="FF0000"/>
              </a:solidFill>
            </a:endParaRPr>
          </a:p>
          <a:p>
            <a:pPr marL="624078" indent="-514350">
              <a:buAutoNum type="arabicPeriod"/>
            </a:pPr>
            <a:r>
              <a:rPr lang="en-US" sz="2400" dirty="0" smtClean="0">
                <a:solidFill>
                  <a:srgbClr val="FF0000"/>
                </a:solidFill>
              </a:rPr>
              <a:t>Multiple intelligence theory </a:t>
            </a:r>
            <a:r>
              <a:rPr lang="en-US" sz="2400" dirty="0" smtClean="0"/>
              <a:t>: Individuals have diverse intellectual strengths (Gardner 1993)</a:t>
            </a:r>
            <a:r>
              <a:rPr lang="en-US" sz="2200" dirty="0" smtClean="0"/>
              <a:t> </a:t>
            </a:r>
          </a:p>
          <a:p>
            <a:pPr marL="624078" indent="-514350">
              <a:buFont typeface="+mj-lt"/>
              <a:buAutoNum type="arabicPeriod"/>
            </a:pPr>
            <a:endParaRPr lang="en-US" sz="2400" dirty="0" smtClean="0"/>
          </a:p>
          <a:p>
            <a:pPr marL="624078" indent="-514350">
              <a:buFont typeface="Wingdings" pitchFamily="2" charset="2"/>
              <a:buChar char="ü"/>
            </a:pPr>
            <a:r>
              <a:rPr lang="en-US" sz="2400" dirty="0" smtClean="0"/>
              <a:t>Suggests that providing diverse types of instruction is superior to a single type of teaching (Armstrong 2009, </a:t>
            </a:r>
            <a:r>
              <a:rPr lang="en-US" sz="2400" dirty="0" err="1" smtClean="0"/>
              <a:t>Coreil</a:t>
            </a:r>
            <a:r>
              <a:rPr lang="en-US" sz="2400" dirty="0" smtClean="0"/>
              <a:t> 2003).</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Theory and Research Agenda:</a:t>
            </a:r>
            <a:endParaRPr lang="en-US" dirty="0"/>
          </a:p>
        </p:txBody>
      </p:sp>
      <p:sp>
        <p:nvSpPr>
          <p:cNvPr id="3" name="Content Placeholder 2"/>
          <p:cNvSpPr>
            <a:spLocks noGrp="1"/>
          </p:cNvSpPr>
          <p:nvPr>
            <p:ph idx="1"/>
          </p:nvPr>
        </p:nvSpPr>
        <p:spPr/>
        <p:txBody>
          <a:bodyPr>
            <a:normAutofit/>
          </a:bodyPr>
          <a:lstStyle/>
          <a:p>
            <a:pPr>
              <a:buNone/>
            </a:pPr>
            <a:r>
              <a:rPr lang="en-US" sz="2400" dirty="0" smtClean="0"/>
              <a:t>Education theory:</a:t>
            </a:r>
          </a:p>
          <a:p>
            <a:pPr marL="624078" indent="-514350">
              <a:buNone/>
            </a:pPr>
            <a:endParaRPr lang="en-US" sz="2400" dirty="0" smtClean="0"/>
          </a:p>
          <a:p>
            <a:pPr marL="624078" indent="-514350">
              <a:buAutoNum type="arabicPeriod" startAt="2"/>
            </a:pPr>
            <a:r>
              <a:rPr lang="en-US" sz="2400" dirty="0" smtClean="0">
                <a:solidFill>
                  <a:srgbClr val="FF0000"/>
                </a:solidFill>
              </a:rPr>
              <a:t>Leadership skills theory: </a:t>
            </a:r>
            <a:r>
              <a:rPr lang="en-US" sz="2400" dirty="0" smtClean="0"/>
              <a:t>identifies skills within teaching approaches (Waters, </a:t>
            </a:r>
            <a:r>
              <a:rPr lang="en-US" sz="2400" dirty="0" err="1" smtClean="0"/>
              <a:t>Marzano</a:t>
            </a:r>
            <a:r>
              <a:rPr lang="en-US" sz="2400" dirty="0" smtClean="0"/>
              <a:t>, and McNulty 2003)</a:t>
            </a:r>
          </a:p>
          <a:p>
            <a:pPr marL="624078" indent="-514350">
              <a:buNone/>
            </a:pPr>
            <a:endParaRPr lang="en-US" sz="2400" dirty="0" smtClean="0"/>
          </a:p>
          <a:p>
            <a:pPr marL="624078" indent="-514350">
              <a:buFont typeface="Wingdings" pitchFamily="2" charset="2"/>
              <a:buChar char="ü"/>
            </a:pPr>
            <a:r>
              <a:rPr lang="en-US" sz="2400" dirty="0" smtClean="0"/>
              <a:t>Suggests leadership skills are key for success in teaching to types of intelligence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Theory and Research Agenda:</a:t>
            </a:r>
            <a:endParaRPr lang="en-US" dirty="0"/>
          </a:p>
        </p:txBody>
      </p:sp>
      <p:sp>
        <p:nvSpPr>
          <p:cNvPr id="3" name="Content Placeholder 2"/>
          <p:cNvSpPr>
            <a:spLocks noGrp="1"/>
          </p:cNvSpPr>
          <p:nvPr>
            <p:ph idx="1"/>
          </p:nvPr>
        </p:nvSpPr>
        <p:spPr/>
        <p:txBody>
          <a:bodyPr/>
          <a:lstStyle/>
          <a:p>
            <a:pPr>
              <a:buNone/>
            </a:pPr>
            <a:r>
              <a:rPr lang="en-US" sz="2400" dirty="0" smtClean="0"/>
              <a:t>Education theory:</a:t>
            </a:r>
          </a:p>
          <a:p>
            <a:pPr>
              <a:buNone/>
            </a:pPr>
            <a:endParaRPr lang="en-US" sz="2400" dirty="0" smtClean="0">
              <a:solidFill>
                <a:srgbClr val="FF0000"/>
              </a:solidFill>
            </a:endParaRPr>
          </a:p>
          <a:p>
            <a:pPr>
              <a:buNone/>
            </a:pPr>
            <a:r>
              <a:rPr lang="en-US" sz="2400" dirty="0" smtClean="0">
                <a:solidFill>
                  <a:srgbClr val="FF0000"/>
                </a:solidFill>
              </a:rPr>
              <a:t>3. Ordered change theory: </a:t>
            </a:r>
            <a:r>
              <a:rPr lang="en-US" sz="2400" dirty="0" smtClean="0"/>
              <a:t>typology of learning (Waters, </a:t>
            </a:r>
            <a:r>
              <a:rPr lang="en-US" sz="2400" dirty="0" err="1" smtClean="0"/>
              <a:t>Marzano</a:t>
            </a:r>
            <a:r>
              <a:rPr lang="en-US" sz="2400" dirty="0" smtClean="0"/>
              <a:t> and McNulty 2003)</a:t>
            </a:r>
          </a:p>
          <a:p>
            <a:pPr>
              <a:buNone/>
            </a:pPr>
            <a:endParaRPr lang="en-US" sz="2400" dirty="0" smtClean="0"/>
          </a:p>
          <a:p>
            <a:pPr>
              <a:buFont typeface="Wingdings" pitchFamily="2" charset="2"/>
              <a:buChar char="ü"/>
            </a:pPr>
            <a:r>
              <a:rPr lang="en-US" sz="2000" b="1" i="1" u="sng" dirty="0" smtClean="0"/>
              <a:t>“First-order” change </a:t>
            </a:r>
            <a:r>
              <a:rPr lang="en-US" sz="2000" dirty="0" smtClean="0"/>
              <a:t>is consistent with prevailing values and norms and uses existing knowledge and skills.</a:t>
            </a:r>
          </a:p>
          <a:p>
            <a:pPr>
              <a:buNone/>
            </a:pPr>
            <a:endParaRPr lang="en-US" sz="2000" dirty="0" smtClean="0"/>
          </a:p>
          <a:p>
            <a:pPr>
              <a:buFont typeface="Wingdings" pitchFamily="2" charset="2"/>
              <a:buChar char="ü"/>
            </a:pPr>
            <a:r>
              <a:rPr lang="en-US" sz="2000" b="1" i="1" u="sng" dirty="0" smtClean="0"/>
              <a:t>“Second-order</a:t>
            </a:r>
            <a:r>
              <a:rPr lang="en-US" sz="2000" b="1" dirty="0" smtClean="0"/>
              <a:t>”</a:t>
            </a:r>
            <a:r>
              <a:rPr lang="en-US" sz="2000" dirty="0" smtClean="0"/>
              <a:t> requires people to learn new approaches, or it conflicts with prevailing values and norms. </a:t>
            </a:r>
            <a:endParaRPr lang="en-US" sz="2000" dirty="0" smtClean="0">
              <a:solidFill>
                <a:srgbClr val="FF0000"/>
              </a:solidFill>
            </a:endParaRPr>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 Theory and Research Agenda:</a:t>
            </a:r>
            <a:endParaRPr lang="en-US" dirty="0"/>
          </a:p>
        </p:txBody>
      </p:sp>
      <p:sp>
        <p:nvSpPr>
          <p:cNvPr id="3" name="Content Placeholder 2"/>
          <p:cNvSpPr>
            <a:spLocks noGrp="1"/>
          </p:cNvSpPr>
          <p:nvPr>
            <p:ph idx="1"/>
          </p:nvPr>
        </p:nvSpPr>
        <p:spPr/>
        <p:txBody>
          <a:bodyPr/>
          <a:lstStyle/>
          <a:p>
            <a:pPr>
              <a:buNone/>
            </a:pPr>
            <a:r>
              <a:rPr lang="en-US" sz="2400" dirty="0" smtClean="0"/>
              <a:t>Research Agenda:</a:t>
            </a:r>
          </a:p>
          <a:p>
            <a:pPr>
              <a:buNone/>
            </a:pPr>
            <a:endParaRPr lang="en-US" sz="2400" dirty="0" smtClean="0"/>
          </a:p>
          <a:p>
            <a:pPr>
              <a:buNone/>
            </a:pPr>
            <a:r>
              <a:rPr lang="en-US" sz="2400" dirty="0" smtClean="0"/>
              <a:t>Our research goal is to identify </a:t>
            </a:r>
            <a:r>
              <a:rPr lang="en-US" sz="2400" b="1" dirty="0" smtClean="0"/>
              <a:t>types of institutional mechanisms </a:t>
            </a:r>
            <a:r>
              <a:rPr lang="en-US" sz="2400" dirty="0" smtClean="0"/>
              <a:t>that acknowledge </a:t>
            </a:r>
            <a:r>
              <a:rPr lang="en-US" sz="2400" b="1" dirty="0" smtClean="0"/>
              <a:t>multiple intelligence theory</a:t>
            </a:r>
            <a:r>
              <a:rPr lang="en-US" sz="2400" dirty="0" smtClean="0"/>
              <a:t> and </a:t>
            </a:r>
            <a:r>
              <a:rPr lang="en-US" sz="2400" b="1" dirty="0" smtClean="0"/>
              <a:t>promote first and second order learning</a:t>
            </a:r>
            <a:r>
              <a:rPr lang="en-US" sz="2400" dirty="0" smtClean="0"/>
              <a:t>.</a:t>
            </a:r>
            <a:endParaRPr lang="en-US" sz="2000" dirty="0" smtClean="0">
              <a:solidFill>
                <a:srgbClr val="FF0000"/>
              </a:solidFill>
            </a:endParaRPr>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 Context: </a:t>
            </a: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ü"/>
            </a:pPr>
            <a:r>
              <a:rPr lang="en-US" sz="2400" dirty="0" smtClean="0"/>
              <a:t>The University of Washington (UW) in Seattle is a Tier 1 research institution </a:t>
            </a:r>
          </a:p>
          <a:p>
            <a:pPr>
              <a:buFont typeface="Wingdings" pitchFamily="2" charset="2"/>
              <a:buChar char="ü"/>
            </a:pPr>
            <a:endParaRPr lang="en-US" sz="2400" dirty="0" smtClean="0"/>
          </a:p>
          <a:p>
            <a:pPr>
              <a:buFont typeface="Wingdings" pitchFamily="2" charset="2"/>
              <a:buChar char="ü"/>
            </a:pPr>
            <a:r>
              <a:rPr lang="en-US" sz="2400" dirty="0" smtClean="0"/>
              <a:t>Annual operating budget of over $3.1 billion and an annual research budget of $1.15 billion </a:t>
            </a:r>
          </a:p>
          <a:p>
            <a:pPr>
              <a:buFont typeface="Wingdings" pitchFamily="2" charset="2"/>
              <a:buChar char="ü"/>
            </a:pPr>
            <a:endParaRPr lang="en-US" sz="2400" dirty="0" smtClean="0"/>
          </a:p>
          <a:p>
            <a:pPr>
              <a:buFont typeface="Wingdings" pitchFamily="2" charset="2"/>
              <a:buChar char="ü"/>
            </a:pPr>
            <a:r>
              <a:rPr lang="en-US" sz="2400" dirty="0" smtClean="0"/>
              <a:t>In 2009 the UW had 43,000 students comprised of 32,000 undergraduate students, and 11,000 graduate students</a:t>
            </a:r>
          </a:p>
          <a:p>
            <a:pPr>
              <a:buFont typeface="Wingdings" pitchFamily="2" charset="2"/>
              <a:buChar char="ü"/>
            </a:pPr>
            <a:endParaRPr lang="en-US" sz="2400" dirty="0" smtClean="0"/>
          </a:p>
          <a:p>
            <a:pPr>
              <a:buFont typeface="Wingdings" pitchFamily="2" charset="2"/>
              <a:buChar char="ü"/>
            </a:pPr>
            <a:r>
              <a:rPr lang="en-US" sz="2400" dirty="0" smtClean="0"/>
              <a:t>3,900 full time faculty equivalent positions teaching over 6,000 different courses every year in three different campuses </a:t>
            </a:r>
            <a:endParaRPr lang="en-US"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453</TotalTime>
  <Words>1790</Words>
  <Application>Microsoft Office PowerPoint</Application>
  <PresentationFormat>On-screen Show (4:3)</PresentationFormat>
  <Paragraphs>288</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Urban</vt:lpstr>
      <vt:lpstr>Striving for Excellence in Teaching: A Case-Study of the Multi-Strategy Approach at the University of Washington</vt:lpstr>
      <vt:lpstr>Outline: </vt:lpstr>
      <vt:lpstr>I. Introduction and Terms: </vt:lpstr>
      <vt:lpstr>I. Two advantages of this topic: </vt:lpstr>
      <vt:lpstr>II. Theory and Research Agenda:</vt:lpstr>
      <vt:lpstr>II. Theory and Research Agenda:</vt:lpstr>
      <vt:lpstr>II. Theory and Research Agenda:</vt:lpstr>
      <vt:lpstr>II. Theory and Research Agenda:</vt:lpstr>
      <vt:lpstr>III. Context: </vt:lpstr>
      <vt:lpstr>III. Context: </vt:lpstr>
      <vt:lpstr>III. Context</vt:lpstr>
      <vt:lpstr>IV. Research Design:</vt:lpstr>
      <vt:lpstr>IV. Research Design: </vt:lpstr>
      <vt:lpstr>IV. Research Methods:</vt:lpstr>
      <vt:lpstr>Slide 15</vt:lpstr>
      <vt:lpstr>Slide 16</vt:lpstr>
      <vt:lpstr>The Center for Instructional Development and Research (CIDR) at the University of Washington approach to improve instruction</vt:lpstr>
      <vt:lpstr>V. Findings: Instructor Self-Assessment </vt:lpstr>
      <vt:lpstr>V. Findings: Instructor Self-Assessment</vt:lpstr>
      <vt:lpstr>V. Findings: Instructor Self-Assessment</vt:lpstr>
      <vt:lpstr>V. Findings: Instructor Self-Assessment</vt:lpstr>
      <vt:lpstr>V. Findings: Student Perceptions</vt:lpstr>
      <vt:lpstr>V. Findings: Student Perceptions</vt:lpstr>
      <vt:lpstr>V. Findings: Student Perceptions</vt:lpstr>
      <vt:lpstr>V. Findings: Student Perceptions</vt:lpstr>
      <vt:lpstr>V. Findings: Teaching &amp; Learning</vt:lpstr>
      <vt:lpstr>V. Findings: Teaching &amp; Learning</vt:lpstr>
      <vt:lpstr>V. Findings: Teaching &amp; Learning</vt:lpstr>
      <vt:lpstr>V. Findings: Administrative Perspective</vt:lpstr>
      <vt:lpstr>V. Findings: Administrative Perspective</vt:lpstr>
      <vt:lpstr>V. Findings: Administrative Perspective</vt:lpstr>
      <vt:lpstr>V. Findings: Administrative Perspective</vt:lpstr>
      <vt:lpstr>V. Findings: Peer or Colleague Review</vt:lpstr>
      <vt:lpstr>V. Findings: Student Learning </vt:lpstr>
      <vt:lpstr>V. Findings: Student Learning </vt:lpstr>
      <vt:lpstr>V. Findings: Student Learning </vt:lpstr>
      <vt:lpstr>V. Findings: Student Learning </vt:lpstr>
      <vt:lpstr>VI. Conclusions:</vt:lpstr>
      <vt:lpstr>What are the specific challenges to replicating U.S. strategies in Palestine?</vt:lpstr>
      <vt:lpstr>Yet, the current situation is not that gloomy</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Striving for Excellence in Teaching: A Case-Study of the Multi-Strategy Approach at the University of Washington</dc:title>
  <dc:creator>Ziad Zaghrout</dc:creator>
  <cp:lastModifiedBy> </cp:lastModifiedBy>
  <cp:revision>50</cp:revision>
  <dcterms:created xsi:type="dcterms:W3CDTF">2010-07-20T14:03:26Z</dcterms:created>
  <dcterms:modified xsi:type="dcterms:W3CDTF">2010-07-29T11:59:22Z</dcterms:modified>
</cp:coreProperties>
</file>